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300" r:id="rId7"/>
    <p:sldId id="299" r:id="rId8"/>
    <p:sldId id="301" r:id="rId9"/>
    <p:sldId id="261" r:id="rId10"/>
    <p:sldId id="302" r:id="rId11"/>
    <p:sldId id="262" r:id="rId12"/>
    <p:sldId id="263" r:id="rId13"/>
    <p:sldId id="264" r:id="rId14"/>
    <p:sldId id="303" r:id="rId15"/>
    <p:sldId id="265" r:id="rId16"/>
    <p:sldId id="266" r:id="rId17"/>
    <p:sldId id="267" r:id="rId18"/>
    <p:sldId id="268" r:id="rId19"/>
    <p:sldId id="269" r:id="rId20"/>
    <p:sldId id="327" r:id="rId21"/>
    <p:sldId id="270" r:id="rId22"/>
    <p:sldId id="271" r:id="rId23"/>
    <p:sldId id="272" r:id="rId24"/>
    <p:sldId id="273" r:id="rId25"/>
    <p:sldId id="304" r:id="rId26"/>
    <p:sldId id="274" r:id="rId27"/>
    <p:sldId id="305" r:id="rId28"/>
    <p:sldId id="306" r:id="rId29"/>
    <p:sldId id="309" r:id="rId30"/>
    <p:sldId id="275" r:id="rId31"/>
    <p:sldId id="276" r:id="rId32"/>
    <p:sldId id="310" r:id="rId33"/>
    <p:sldId id="311" r:id="rId34"/>
    <p:sldId id="312" r:id="rId35"/>
    <p:sldId id="313" r:id="rId36"/>
    <p:sldId id="316" r:id="rId37"/>
    <p:sldId id="314" r:id="rId38"/>
    <p:sldId id="278" r:id="rId39"/>
    <p:sldId id="317" r:id="rId40"/>
    <p:sldId id="279" r:id="rId41"/>
    <p:sldId id="280" r:id="rId42"/>
    <p:sldId id="323" r:id="rId43"/>
    <p:sldId id="324" r:id="rId44"/>
    <p:sldId id="281" r:id="rId45"/>
    <p:sldId id="282" r:id="rId46"/>
    <p:sldId id="325" r:id="rId47"/>
    <p:sldId id="322" r:id="rId48"/>
    <p:sldId id="320" r:id="rId49"/>
    <p:sldId id="319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333399"/>
    <a:srgbClr val="CC0066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3281" autoAdjust="0"/>
  </p:normalViewPr>
  <p:slideViewPr>
    <p:cSldViewPr>
      <p:cViewPr varScale="1">
        <p:scale>
          <a:sx n="105" d="100"/>
          <a:sy n="105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2DD7F-D438-4442-9395-9B09A843476D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8E39-CCE0-4D56-B3FA-C3B3C9BC2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72F5-A40B-4E7E-BE38-13E443326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ADBF-0DBB-4629-B551-BFD38B05C30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7E-1EFC-4BAF-80FD-0B67F123B833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0D69-CD4D-4414-87FD-37E16A6B1F3A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A105AC8A-DBDC-4AD6-BE1C-127A4560A0E5}" type="datetime1">
              <a:rPr lang="en-US" smtClean="0"/>
              <a:t>3/23/2015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228-6189-4199-9EC4-A6071BFDF3E6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2B32-900D-4E5A-AC67-F044E913EE2D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F85-3714-44E3-8656-A94C4EC91369}" type="datetime1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19E-5223-4C29-98B2-32C9172E5153}" type="datetime1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42E-6A1C-4597-B3FC-876EB8D93231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8C650F-9231-49B8-BEAD-97F887B1F29F}" type="datetime1">
              <a:rPr lang="en-US" smtClean="0"/>
              <a:t>3/23/2015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6C6791F-8DC9-4706-94C6-3AAAAE5A6F39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f/fb/PageRanks-Example.svg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k.cs.ucla.edu/~cho/papers/cho-bias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tanford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4800" dirty="0" smtClean="0"/>
              <a:t>Link Analysis: </a:t>
            </a:r>
            <a:br>
              <a:rPr lang="en-US" sz="4800" dirty="0" smtClean="0"/>
            </a:br>
            <a:r>
              <a:rPr lang="en-US" sz="4800" dirty="0" smtClean="0"/>
              <a:t>PageRank and HITS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CS224W: Social and Information Network Analysis</a:t>
            </a:r>
          </a:p>
          <a:p>
            <a:r>
              <a:rPr lang="en-US" sz="2400" dirty="0" smtClean="0"/>
              <a:t>Jure </a:t>
            </a:r>
            <a:r>
              <a:rPr lang="en-US" sz="2400" dirty="0" err="1" smtClean="0"/>
              <a:t>Leskovec</a:t>
            </a:r>
            <a:r>
              <a:rPr lang="en-US" sz="2400" dirty="0" smtClean="0"/>
              <a:t>, </a:t>
            </a:r>
            <a:r>
              <a:rPr lang="en-US" sz="2000" dirty="0" smtClean="0"/>
              <a:t>Stanford University</a:t>
            </a:r>
          </a:p>
          <a:p>
            <a:r>
              <a:rPr lang="en-US" sz="3200" dirty="0" smtClean="0"/>
              <a:t>http://cs224w.stanford.edu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8" descr="Hubs and Authorities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3048000" cy="1905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en-US" b="1" dirty="0">
                <a:solidFill>
                  <a:schemeClr val="accent4"/>
                </a:solidFill>
              </a:rPr>
              <a:t>Interesting </a:t>
            </a:r>
            <a:r>
              <a:rPr lang="en-US" b="1" dirty="0" smtClean="0">
                <a:solidFill>
                  <a:schemeClr val="accent4"/>
                </a:solidFill>
              </a:rPr>
              <a:t>pages fall </a:t>
            </a:r>
            <a:r>
              <a:rPr lang="en-US" b="1" dirty="0">
                <a:solidFill>
                  <a:schemeClr val="accent4"/>
                </a:solidFill>
              </a:rPr>
              <a:t>into two </a:t>
            </a:r>
            <a:r>
              <a:rPr lang="en-US" b="1" dirty="0" smtClean="0">
                <a:solidFill>
                  <a:schemeClr val="accent4"/>
                </a:solidFill>
              </a:rPr>
              <a:t>classes:</a:t>
            </a:r>
            <a:endParaRPr lang="en-US" b="1" dirty="0">
              <a:solidFill>
                <a:schemeClr val="accent4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Authorities</a:t>
            </a:r>
            <a:r>
              <a:rPr lang="en-US" dirty="0"/>
              <a:t> are pages containing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</a:t>
            </a:r>
            <a:r>
              <a:rPr lang="en-US" dirty="0"/>
              <a:t>information</a:t>
            </a:r>
          </a:p>
          <a:p>
            <a:pPr marL="928688" lvl="1" indent="-457200"/>
            <a:r>
              <a:rPr lang="en-US" dirty="0" smtClean="0"/>
              <a:t>Newspaper home pages</a:t>
            </a:r>
          </a:p>
          <a:p>
            <a:pPr marL="928688" lvl="1" indent="-457200"/>
            <a:r>
              <a:rPr lang="en-US" dirty="0" smtClean="0"/>
              <a:t>Course </a:t>
            </a:r>
            <a:r>
              <a:rPr lang="en-US" dirty="0"/>
              <a:t>home pages</a:t>
            </a:r>
          </a:p>
          <a:p>
            <a:pPr marL="928688" lvl="1" indent="-457200"/>
            <a:r>
              <a:rPr lang="en-US" dirty="0" smtClean="0"/>
              <a:t>Home </a:t>
            </a:r>
            <a:r>
              <a:rPr lang="en-US" dirty="0"/>
              <a:t>pages of auto </a:t>
            </a:r>
            <a:r>
              <a:rPr lang="en-US" dirty="0" smtClean="0"/>
              <a:t>manufacturers</a:t>
            </a:r>
          </a:p>
          <a:p>
            <a:pPr marL="2025968" lvl="6" indent="-457200"/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Hubs</a:t>
            </a:r>
            <a:r>
              <a:rPr lang="en-US" dirty="0"/>
              <a:t> are pages that link to authorities</a:t>
            </a:r>
          </a:p>
          <a:p>
            <a:pPr marL="928688" lvl="1" indent="-457200"/>
            <a:r>
              <a:rPr lang="en-US" dirty="0" smtClean="0"/>
              <a:t>List of newspapers</a:t>
            </a:r>
          </a:p>
          <a:p>
            <a:pPr marL="928688" lvl="1" indent="-457200"/>
            <a:r>
              <a:rPr lang="en-US" dirty="0" smtClean="0"/>
              <a:t>Course </a:t>
            </a:r>
            <a:r>
              <a:rPr lang="en-US" dirty="0"/>
              <a:t>bulletin</a:t>
            </a:r>
          </a:p>
          <a:p>
            <a:pPr marL="928688" lvl="1" indent="-457200"/>
            <a:r>
              <a:rPr lang="en-US" dirty="0" smtClean="0"/>
              <a:t>List </a:t>
            </a:r>
            <a:r>
              <a:rPr lang="en-US" dirty="0"/>
              <a:t>of US auto manufacturers</a:t>
            </a:r>
          </a:p>
          <a:p>
            <a:pPr marL="533400" indent="-533400"/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3E87-E872-4EEE-8E7C-430E03667C2C}" type="datetime1">
              <a:rPr lang="en-US" smtClean="0"/>
              <a:t>3/23/2015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2946" y="4953000"/>
            <a:ext cx="1002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NYT: 10</a:t>
            </a:r>
          </a:p>
          <a:p>
            <a:r>
              <a:rPr lang="en-US" dirty="0" err="1" smtClean="0"/>
              <a:t>Ebay</a:t>
            </a:r>
            <a:r>
              <a:rPr lang="en-US" dirty="0" smtClean="0"/>
              <a:t>: 3</a:t>
            </a:r>
          </a:p>
          <a:p>
            <a:r>
              <a:rPr lang="en-US" dirty="0" smtClean="0"/>
              <a:t>Yahoo: 3</a:t>
            </a:r>
          </a:p>
          <a:p>
            <a:r>
              <a:rPr lang="en-US" dirty="0" smtClean="0"/>
              <a:t>CNN: 8</a:t>
            </a:r>
          </a:p>
          <a:p>
            <a:r>
              <a:rPr lang="en-US" dirty="0" smtClean="0"/>
              <a:t>WSJ: 9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27146" y="50292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27146" y="55626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27146" y="60198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7455746" y="51435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7379546" y="5257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 flipV="1">
            <a:off x="7455746" y="5486400"/>
            <a:ext cx="4572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7" idx="6"/>
          </p:cNvCxnSpPr>
          <p:nvPr/>
        </p:nvCxnSpPr>
        <p:spPr>
          <a:xfrm flipV="1">
            <a:off x="7455746" y="594360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7" idx="5"/>
          </p:cNvCxnSpPr>
          <p:nvPr/>
        </p:nvCxnSpPr>
        <p:spPr>
          <a:xfrm rot="16200000" flipH="1">
            <a:off x="7688968" y="5948222"/>
            <a:ext cx="33478" cy="5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5" idx="5"/>
          </p:cNvCxnSpPr>
          <p:nvPr/>
        </p:nvCxnSpPr>
        <p:spPr>
          <a:xfrm rot="16200000" flipH="1">
            <a:off x="7193668" y="5452922"/>
            <a:ext cx="947878" cy="49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23894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in-links: Authority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9CDD-910D-4C8E-A656-32C58421CF8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1735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7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quality: 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CB5-E874-41EB-8952-353CCD8727DF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281738" cy="49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7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Reweighting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134-B3E0-4C50-96FE-5AEBE7A0189C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6764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</a:t>
            </a:r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 good hub links to many good authorities</a:t>
            </a:r>
          </a:p>
          <a:p>
            <a:pPr lvl="8"/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good authority is linked from many good hubs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Model </a:t>
            </a:r>
            <a:r>
              <a:rPr lang="en-US" b="1" dirty="0">
                <a:solidFill>
                  <a:schemeClr val="accent3"/>
                </a:solidFill>
              </a:rPr>
              <a:t>using two scores for each </a:t>
            </a:r>
            <a:r>
              <a:rPr lang="en-US" b="1" dirty="0" smtClean="0">
                <a:solidFill>
                  <a:schemeClr val="accent3"/>
                </a:solidFill>
              </a:rPr>
              <a:t>node: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/>
              <a:t>Hub</a:t>
            </a:r>
            <a:r>
              <a:rPr lang="en-US" dirty="0"/>
              <a:t> score and </a:t>
            </a:r>
            <a:r>
              <a:rPr lang="en-US" b="1" dirty="0"/>
              <a:t>Authority</a:t>
            </a:r>
            <a:r>
              <a:rPr lang="en-US" dirty="0"/>
              <a:t> score</a:t>
            </a:r>
          </a:p>
          <a:p>
            <a:pPr lvl="1"/>
            <a:r>
              <a:rPr lang="en-US" dirty="0"/>
              <a:t>Represented as vectors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 smtClean="0"/>
              <a:t>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DE9E-B411-412C-ADB4-A5889EEC0AAA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Hubs and Authorities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2484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Each page </a:t>
                </a:r>
                <a:r>
                  <a:rPr lang="en-US" b="1" i="1" dirty="0"/>
                  <a:t>i</a:t>
                </a:r>
                <a:r>
                  <a:rPr lang="en-US" b="1" dirty="0"/>
                  <a:t> has 2 </a:t>
                </a:r>
                <a:r>
                  <a:rPr lang="en-US" b="1" dirty="0" smtClean="0"/>
                  <a:t>scores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Authority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Hub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HITS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algorithm:</a:t>
                </a:r>
              </a:p>
              <a:p>
                <a:r>
                  <a:rPr lang="en-US" dirty="0"/>
                  <a:t>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=1,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keep iterating: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Authority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/>
                  <a:t>Hub: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normalize: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248400" cy="5257801"/>
              </a:xfrm>
              <a:blipFill rotWithShape="1">
                <a:blip r:embed="rId2"/>
                <a:stretch>
                  <a:fillRect l="-1171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A773-EE96-4977-AACD-B2439052489D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09037" y="0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[Kleinberg ‘98]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42896" y="2419271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endCxn id="34" idx="1"/>
          </p:cNvCxnSpPr>
          <p:nvPr/>
        </p:nvCxnSpPr>
        <p:spPr>
          <a:xfrm>
            <a:off x="6648321" y="1474638"/>
            <a:ext cx="1055989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59521" y="1484891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96896" y="1484891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4" idx="7"/>
          </p:cNvCxnSpPr>
          <p:nvPr/>
        </p:nvCxnSpPr>
        <p:spPr>
          <a:xfrm flipH="1">
            <a:off x="8000840" y="1474638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4386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498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610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722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61626" y="2753278"/>
                <a:ext cx="1270540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26" y="2753278"/>
                <a:ext cx="1270540" cy="7958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7756938" y="3962400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59" idx="7"/>
            <a:endCxn id="54" idx="3"/>
          </p:cNvCxnSpPr>
          <p:nvPr/>
        </p:nvCxnSpPr>
        <p:spPr>
          <a:xfrm flipV="1">
            <a:off x="6986828" y="4318239"/>
            <a:ext cx="83152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0"/>
          </p:cNvCxnSpPr>
          <p:nvPr/>
        </p:nvCxnSpPr>
        <p:spPr>
          <a:xfrm flipV="1">
            <a:off x="7473563" y="4379292"/>
            <a:ext cx="410375" cy="83253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1" idx="0"/>
          </p:cNvCxnSpPr>
          <p:nvPr/>
        </p:nvCxnSpPr>
        <p:spPr>
          <a:xfrm flipH="1" flipV="1">
            <a:off x="8017180" y="4379292"/>
            <a:ext cx="167583" cy="83253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2" idx="1"/>
            <a:endCxn id="54" idx="5"/>
          </p:cNvCxnSpPr>
          <p:nvPr/>
        </p:nvCxnSpPr>
        <p:spPr>
          <a:xfrm flipH="1" flipV="1">
            <a:off x="8114882" y="4318239"/>
            <a:ext cx="59497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28884" y="521183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63884" y="521183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75084" y="521183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648442" y="521183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287746" y="5671063"/>
                <a:ext cx="1270540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46" y="5671063"/>
                <a:ext cx="1270540" cy="795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HITS converges to a single stable point</a:t>
            </a:r>
          </a:p>
          <a:p>
            <a:r>
              <a:rPr lang="en-US" dirty="0" smtClean="0"/>
              <a:t>Slightly change the notation:</a:t>
            </a:r>
          </a:p>
          <a:p>
            <a:pPr lvl="1"/>
            <a:r>
              <a:rPr lang="en-US" dirty="0" smtClean="0"/>
              <a:t>Vector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= (a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…,a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    h = (h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/>
              <a:t>Adjacency matrix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):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dirty="0" smtClean="0"/>
              <a:t>  if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j</a:t>
            </a:r>
            <a:endParaRPr lang="en-US" i="1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r>
              <a:rPr lang="en-US" b="1" dirty="0" smtClean="0">
                <a:sym typeface="Wingdings 3"/>
              </a:rPr>
              <a:t>Then:</a:t>
            </a:r>
          </a:p>
          <a:p>
            <a:endParaRPr lang="en-US" dirty="0" smtClean="0">
              <a:sym typeface="Wingdings 3"/>
            </a:endParaRPr>
          </a:p>
          <a:p>
            <a:endParaRPr lang="en-US" dirty="0" smtClean="0">
              <a:sym typeface="Wingdings 3"/>
            </a:endParaRPr>
          </a:p>
          <a:p>
            <a:r>
              <a:rPr lang="en-US" dirty="0" smtClean="0">
                <a:sym typeface="Wingdings 3"/>
              </a:rPr>
              <a:t>So:</a:t>
            </a:r>
          </a:p>
          <a:p>
            <a:r>
              <a:rPr lang="en-US" dirty="0" smtClean="0">
                <a:sym typeface="Wingdings 3"/>
              </a:rPr>
              <a:t>And likewise: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7ECE-66A3-4EE6-922C-126F5A85A264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241351"/>
              </p:ext>
            </p:extLst>
          </p:nvPr>
        </p:nvGraphicFramePr>
        <p:xfrm>
          <a:off x="1284288" y="3886200"/>
          <a:ext cx="392269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6" name="Equation" r:id="rId3" imgW="1663560" imgH="355320" progId="Equation.3">
                  <p:embed/>
                </p:oleObj>
              </mc:Choice>
              <mc:Fallback>
                <p:oleObj name="Equation" r:id="rId3" imgW="16635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886200"/>
                        <a:ext cx="392269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81906"/>
              </p:ext>
            </p:extLst>
          </p:nvPr>
        </p:nvGraphicFramePr>
        <p:xfrm>
          <a:off x="1524000" y="4876800"/>
          <a:ext cx="129345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7" name="Equation" r:id="rId5" imgW="482400" imgH="177480" progId="Equation.3">
                  <p:embed/>
                </p:oleObj>
              </mc:Choice>
              <mc:Fallback>
                <p:oleObj name="Equation" r:id="rId5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129345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3586"/>
              </p:ext>
            </p:extLst>
          </p:nvPr>
        </p:nvGraphicFramePr>
        <p:xfrm>
          <a:off x="3159125" y="5257800"/>
          <a:ext cx="1565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8" name="Equation" r:id="rId7" imgW="583920" imgH="203040" progId="Equation.3">
                  <p:embed/>
                </p:oleObj>
              </mc:Choice>
              <mc:Fallback>
                <p:oleObj name="Equation" r:id="rId7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257800"/>
                        <a:ext cx="15652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9037" y="0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[Kleinberg ‘98]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HITS algorithm in new notation:</a:t>
            </a:r>
          </a:p>
          <a:p>
            <a:pPr lvl="1"/>
            <a:r>
              <a:rPr lang="en-US" dirty="0" smtClean="0"/>
              <a:t>Set: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= h = 1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1"/>
            <a:r>
              <a:rPr lang="en-US" b="1" dirty="0" smtClean="0"/>
              <a:t>Repeat: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h=Ma,  a=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/>
              <a:t>Normalize</a:t>
            </a:r>
          </a:p>
          <a:p>
            <a:r>
              <a:rPr lang="en-US" dirty="0" smtClean="0"/>
              <a:t>Then: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a=M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(Ma)</a:t>
            </a:r>
          </a:p>
          <a:p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Thus, in 2k steps: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a=(M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h=(M M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491-E74D-41C2-9C04-760197823B35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326542" y="3589007"/>
            <a:ext cx="162583" cy="838201"/>
          </a:xfrm>
          <a:prstGeom prst="rightBrace">
            <a:avLst>
              <a:gd name="adj1" fmla="val 3425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98780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015" y="43162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048780"/>
            <a:ext cx="46226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is being updated (in 2 steps):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(M a)=(M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M) a</a:t>
            </a:r>
          </a:p>
          <a:p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is updated (in 2 steps):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h)=(MM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 h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6019800"/>
            <a:ext cx="411785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Repeated matrix powering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3081008" y="3641526"/>
            <a:ext cx="179518" cy="1312335"/>
          </a:xfrm>
          <a:prstGeom prst="rightBrace">
            <a:avLst>
              <a:gd name="adj1" fmla="val 3425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&amp; Eigenvectors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Definition: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Ax=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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/>
              <a:t>for some scalar </a:t>
            </a:r>
            <a:r>
              <a:rPr lang="en-US" i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, vector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 smtClean="0">
                <a:sym typeface="Symbol"/>
              </a:rPr>
              <a:t>,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ym typeface="Symbol"/>
              </a:rPr>
              <a:t> is an 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eigenvector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 is its 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eigenvalue</a:t>
            </a:r>
          </a:p>
          <a:p>
            <a:pPr lvl="8"/>
            <a:endParaRPr lang="en-US" dirty="0" smtClean="0">
              <a:sym typeface="Symbol"/>
            </a:endParaRPr>
          </a:p>
          <a:p>
            <a:r>
              <a:rPr lang="en-US" b="1" dirty="0" smtClean="0">
                <a:solidFill>
                  <a:schemeClr val="accent3"/>
                </a:solidFill>
                <a:sym typeface="Symbol"/>
              </a:rPr>
              <a:t>Fact:</a:t>
            </a:r>
          </a:p>
          <a:p>
            <a:pPr lvl="1"/>
            <a:r>
              <a:rPr lang="en-US" dirty="0" smtClean="0">
                <a:sym typeface="Symbol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ym typeface="Symbol"/>
              </a:rPr>
              <a:t> is symmetric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ji</a:t>
            </a:r>
            <a:r>
              <a:rPr lang="en-US" dirty="0" smtClean="0">
                <a:sym typeface="Symbol"/>
              </a:rPr>
              <a:t>)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(in our case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and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 M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are symmetric)</a:t>
            </a:r>
          </a:p>
          <a:p>
            <a:pPr lvl="1"/>
            <a:r>
              <a:rPr lang="en-US" dirty="0" smtClean="0">
                <a:sym typeface="Symbol"/>
              </a:rPr>
              <a:t>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ym typeface="Symbol"/>
              </a:rPr>
              <a:t> has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ym typeface="Symbol"/>
              </a:rPr>
              <a:t> orthogonal unit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…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that form a </a:t>
            </a:r>
            <a:r>
              <a:rPr lang="en-US" b="1" dirty="0" smtClean="0">
                <a:sym typeface="Symbol"/>
              </a:rPr>
              <a:t>basis</a:t>
            </a:r>
            <a:r>
              <a:rPr lang="en-US" dirty="0" smtClean="0">
                <a:sym typeface="Symbol"/>
              </a:rPr>
              <a:t> (coordinate system) with eigenvalues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... 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(|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||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i+1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E6BD-2CA4-4047-B17D-33025B78925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How to Think </a:t>
            </a:r>
            <a:r>
              <a:rPr lang="en-US" dirty="0" smtClean="0">
                <a:sym typeface="Symbol"/>
              </a:rPr>
              <a:t>About </a:t>
            </a:r>
            <a:r>
              <a:rPr lang="en-US" dirty="0" err="1" smtClean="0">
                <a:sym typeface="Symbol"/>
              </a:rPr>
              <a:t>A·x</a:t>
            </a:r>
            <a:r>
              <a:rPr lang="en-US" dirty="0" smtClean="0">
                <a:sym typeface="Symbol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Let’s write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in coordinate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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ym typeface="Symbol"/>
              </a:rPr>
              <a:t> has coordinates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,…, 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ym typeface="Symbol"/>
              </a:rPr>
              <a:t>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>
                <a:solidFill>
                  <a:schemeClr val="accent2"/>
                </a:solidFill>
              </a:rPr>
              <a:t>Suppose: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... 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(|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  …  |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i="1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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k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 = 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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i="1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sz="320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sym typeface="Symbol"/>
              </a:rPr>
              <a:t>As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k</a:t>
            </a:r>
            <a:r>
              <a:rPr lang="en-US" sz="3200" dirty="0" smtClean="0">
                <a:sym typeface="Symbol"/>
              </a:rPr>
              <a:t>, if we normalize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i="1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  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</a:p>
          <a:p>
            <a:pPr marL="923544" lvl="3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dirty="0" smtClean="0">
                <a:sym typeface="Symbol"/>
              </a:rPr>
              <a:t>	(contribution of all other coordinates  0)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sym typeface="Symbol"/>
              </a:rPr>
              <a:t>So </a:t>
            </a:r>
            <a:r>
              <a:rPr lang="en-US" sz="3200" b="1" dirty="0" smtClean="0">
                <a:solidFill>
                  <a:schemeClr val="accent4"/>
                </a:solidFill>
                <a:sym typeface="Symbol"/>
              </a:rPr>
              <a:t>authority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ym typeface="Symbol"/>
              </a:rPr>
              <a:t> is eigenvector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3200" dirty="0" smtClean="0">
                <a:sym typeface="Symbol"/>
              </a:rPr>
              <a:t> </a:t>
            </a:r>
            <a:br>
              <a:rPr lang="en-US" sz="3200" dirty="0" smtClean="0">
                <a:sym typeface="Symbol"/>
              </a:rPr>
            </a:br>
            <a:r>
              <a:rPr lang="en-US" sz="3200" dirty="0" smtClean="0">
                <a:sym typeface="Symbol"/>
              </a:rPr>
              <a:t>associated </a:t>
            </a:r>
            <a:r>
              <a:rPr lang="en-US" sz="3200" dirty="0" smtClean="0">
                <a:sym typeface="Symbol"/>
              </a:rPr>
              <a:t>with </a:t>
            </a:r>
            <a:r>
              <a:rPr lang="en-US" sz="3200" b="1" dirty="0" smtClean="0">
                <a:solidFill>
                  <a:srgbClr val="7030A0"/>
                </a:solidFill>
                <a:sym typeface="Symbol"/>
              </a:rPr>
              <a:t>largest eigenvalue </a:t>
            </a:r>
            <a:r>
              <a:rPr lang="en-US" sz="3200" b="1" baseline="-25000" dirty="0" smtClean="0">
                <a:solidFill>
                  <a:srgbClr val="7030A0"/>
                </a:solidFill>
                <a:sym typeface="Symbol"/>
              </a:rPr>
              <a:t>1</a:t>
            </a:r>
            <a:endParaRPr lang="en-US" sz="3200" b="1" baseline="-25000" dirty="0" smtClean="0">
              <a:solidFill>
                <a:srgbClr val="7030A0"/>
              </a:solidFill>
              <a:sym typeface="Symbol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sym typeface="Symbol"/>
              </a:rPr>
              <a:t>Similarly: </a:t>
            </a:r>
            <a:r>
              <a:rPr lang="en-US" sz="3200" b="1" dirty="0" smtClean="0">
                <a:solidFill>
                  <a:schemeClr val="accent4"/>
                </a:solidFill>
                <a:sym typeface="Symbol"/>
              </a:rPr>
              <a:t>hub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>
                <a:sym typeface="Symbol"/>
              </a:rPr>
              <a:t>is eigenvector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 M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endParaRPr lang="en-US" sz="3200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8675-FE71-4AF1-9B98-7131E94E3C49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0581" y="4278448"/>
                <a:ext cx="1953419" cy="632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/>
                                  <a:cs typeface="Arial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/>
                                  <a:cs typeface="Arial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cs typeface="Arial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b="1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  <a:cs typeface="Arial" pitchFamily="34" charset="0"/>
                            </a:rPr>
                            <m:t>→∞</m:t>
                          </m:r>
                        </m:e>
                      </m:func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81" y="4278448"/>
                <a:ext cx="1953419" cy="632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38770" y="3429000"/>
                <a:ext cx="1369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70" y="3429000"/>
                <a:ext cx="136967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How to organize/navigate it?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First try: Human curated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/>
                </a:solidFill>
              </a:rPr>
              <a:t>Web directories</a:t>
            </a:r>
          </a:p>
          <a:p>
            <a:pPr lvl="1"/>
            <a:r>
              <a:rPr lang="en-US" dirty="0" smtClean="0"/>
              <a:t>Yahoo, </a:t>
            </a:r>
          </a:p>
          <a:p>
            <a:pPr lvl="1"/>
            <a:r>
              <a:rPr lang="en-US" dirty="0" smtClean="0"/>
              <a:t>DMOZ, </a:t>
            </a:r>
          </a:p>
          <a:p>
            <a:pPr lvl="1"/>
            <a:r>
              <a:rPr lang="en-US" dirty="0" err="1" smtClean="0"/>
              <a:t>LookSmart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313D-172F-425E-8272-276C7E9D75A6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677" y="3293106"/>
            <a:ext cx="4197322" cy="34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289" y="1143000"/>
            <a:ext cx="2207511" cy="2143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2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The “Flow”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A “vote” from an important page is worth more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 page is important if it is pointed to by other important pages</a:t>
            </a:r>
          </a:p>
          <a:p>
            <a:r>
              <a:rPr lang="en-US" b="1" dirty="0" smtClean="0"/>
              <a:t>Define a “rank”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 smtClean="0"/>
              <a:t> for node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B175-82F5-46FE-A154-27F97418FAF9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32507"/>
              </p:ext>
            </p:extLst>
          </p:nvPr>
        </p:nvGraphicFramePr>
        <p:xfrm>
          <a:off x="1752600" y="4484815"/>
          <a:ext cx="2915104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4815"/>
                        <a:ext cx="2915104" cy="1436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72250" y="1905000"/>
            <a:ext cx="2495550" cy="2900065"/>
            <a:chOff x="6572250" y="1905000"/>
            <a:chExt cx="2495550" cy="2900065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28" idx="6"/>
              <a:endCxn id="2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a/2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87117" y="1447800"/>
            <a:ext cx="183864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The web in 1839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00800" y="495300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Flow equations: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Stochastic adjacency matrix </a:t>
            </a:r>
            <a:r>
              <a:rPr lang="en-US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Let page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has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out-links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 →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, then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= 1/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/>
              <a:t>else 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is a </a:t>
            </a:r>
            <a:r>
              <a:rPr lang="en-US" b="1" dirty="0" smtClean="0"/>
              <a:t>column stochastic matrix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Columns sum to 1</a:t>
            </a:r>
          </a:p>
          <a:p>
            <a:pPr lvl="8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Rank vector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 vector with an entry per page</a:t>
            </a:r>
          </a:p>
          <a:p>
            <a:pPr lvl="1">
              <a:lnSpc>
                <a:spcPct val="80000"/>
              </a:lnSpc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the importance score of page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lvl="8">
              <a:lnSpc>
                <a:spcPct val="80000"/>
              </a:lnSpc>
            </a:pPr>
            <a:endParaRPr lang="en-US" sz="1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The flow equations can be written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			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 r</a:t>
            </a:r>
          </a:p>
          <a:p>
            <a:pPr>
              <a:lnSpc>
                <a:spcPct val="80000"/>
              </a:lnSpc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49BAC-1791-41B6-A9A0-8D42D6652033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>
                <a:ea typeface="+mn-ea"/>
              </a:rPr>
              <a:t>Imagine a </a:t>
            </a:r>
            <a:r>
              <a:rPr lang="en-US" b="1" dirty="0">
                <a:solidFill>
                  <a:schemeClr val="accent2"/>
                </a:solidFill>
                <a:ea typeface="+mn-ea"/>
              </a:rPr>
              <a:t>random web </a:t>
            </a:r>
            <a:r>
              <a:rPr lang="en-US" b="1" dirty="0" smtClean="0">
                <a:solidFill>
                  <a:schemeClr val="accent2"/>
                </a:solidFill>
                <a:ea typeface="+mn-ea"/>
              </a:rPr>
              <a:t>surfer:</a:t>
            </a:r>
            <a:endParaRPr lang="en-US" b="1" dirty="0">
              <a:solidFill>
                <a:schemeClr val="accent2"/>
              </a:solidFill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At any time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ea typeface="+mn-ea"/>
              </a:rPr>
              <a:t>, surfer is on some page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dirty="0" smtClean="0">
                <a:ea typeface="+mn-ea"/>
              </a:rPr>
              <a:t>, </a:t>
            </a:r>
            <a:r>
              <a:rPr lang="en-US" dirty="0">
                <a:ea typeface="+mn-ea"/>
              </a:rPr>
              <a:t>the surfer follows an 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out-link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uniformly at random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Ends up on some page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linked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>
              <a:ea typeface="+mn-ea"/>
            </a:endParaRP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Process repeats indefinitely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3"/>
                </a:solidFill>
                <a:ea typeface="+mn-ea"/>
              </a:rPr>
              <a:t>Let:</a:t>
            </a:r>
          </a:p>
          <a:p>
            <a:pPr lvl="1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… </a:t>
            </a:r>
            <a:r>
              <a:rPr lang="en-US" dirty="0">
                <a:ea typeface="+mn-ea"/>
              </a:rPr>
              <a:t>vector whose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err="1">
                <a:ea typeface="+mn-ea"/>
              </a:rPr>
              <a:t>th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coordinate </a:t>
            </a:r>
            <a:r>
              <a:rPr lang="en-US" dirty="0">
                <a:ea typeface="+mn-ea"/>
              </a:rPr>
              <a:t>is the 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prob. </a:t>
            </a:r>
            <a:r>
              <a:rPr lang="en-US" dirty="0">
                <a:ea typeface="+mn-ea"/>
              </a:rPr>
              <a:t>that the surfer is at page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is a probability distribution </a:t>
            </a:r>
            <a:r>
              <a:rPr lang="en-US" dirty="0" smtClean="0">
                <a:ea typeface="+mn-ea"/>
              </a:rPr>
              <a:t>over pages</a:t>
            </a: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90F7A-9618-49E6-B76C-7D8E1EE62671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74B-8330-4BF2-88A5-5A2633069F3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519891"/>
              </p:ext>
            </p:extLst>
          </p:nvPr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4" imgW="876240" imgH="431640" progId="Equation.3">
                  <p:embed/>
                </p:oleObj>
              </mc:Choice>
              <mc:Fallback>
                <p:oleObj name="Equation" r:id="rId4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Stationary Distribution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Where is the surfer at time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b="1" dirty="0" smtClean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Follows a link uniformly at </a:t>
            </a:r>
            <a:r>
              <a:rPr lang="en-US" dirty="0" smtClean="0">
                <a:ea typeface="+mn-ea"/>
              </a:rPr>
              <a:t>random</a:t>
            </a:r>
          </a:p>
          <a:p>
            <a:pPr indent="-274320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(t+1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pPr marL="731520" lvl="1" indent="-274320" fontAlgn="auto">
              <a:spcAft>
                <a:spcPts val="0"/>
              </a:spcAft>
              <a:buNone/>
              <a:defRPr/>
            </a:pPr>
            <a:endParaRPr lang="en-US" sz="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</a:rPr>
              <a:t>Suppose </a:t>
            </a:r>
            <a:r>
              <a:rPr lang="en-US" dirty="0">
                <a:ea typeface="+mn-ea"/>
              </a:rPr>
              <a:t>the random walk reaches a state </a:t>
            </a:r>
            <a:r>
              <a:rPr lang="en-US" dirty="0" smtClean="0">
                <a:ea typeface="+mn-ea"/>
              </a:rPr>
              <a:t>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(t+1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(t) =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then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ea typeface="+mn-ea"/>
              </a:rPr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2"/>
                </a:solidFill>
                <a:ea typeface="+mn-ea"/>
              </a:rPr>
              <a:t>stationary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distribution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of a random </a:t>
            </a:r>
            <a:r>
              <a:rPr lang="en-US" dirty="0">
                <a:ea typeface="+mn-ea"/>
              </a:rPr>
              <a:t>walk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</a:rPr>
              <a:t>Our rank vector</a:t>
            </a:r>
            <a:r>
              <a:rPr lang="en-US" dirty="0">
                <a:ea typeface="+mn-ea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ea typeface="+mn-ea"/>
              </a:rPr>
              <a:t> satisfies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So, </a:t>
            </a:r>
            <a:r>
              <a:rPr lang="en-US" dirty="0">
                <a:ea typeface="+mn-ea"/>
              </a:rPr>
              <a:t>it is a stationary distribution for 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the </a:t>
            </a:r>
            <a:r>
              <a:rPr lang="en-US" dirty="0">
                <a:ea typeface="+mn-ea"/>
              </a:rPr>
              <a:t>random </a:t>
            </a:r>
            <a:r>
              <a:rPr lang="en-US" dirty="0" smtClean="0">
                <a:ea typeface="+mn-ea"/>
              </a:rPr>
              <a:t>walk</a:t>
            </a: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D4615-72C4-4703-9ADB-9E0E044B326E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47EDB-A18C-4CFD-BC26-4F641F1C246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75626"/>
              </p:ext>
            </p:extLst>
          </p:nvPr>
        </p:nvGraphicFramePr>
        <p:xfrm>
          <a:off x="6858000" y="2590800"/>
          <a:ext cx="23193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Equation" r:id="rId4" imgW="1015920" imgH="203040" progId="Equation.3">
                  <p:embed/>
                </p:oleObj>
              </mc:Choice>
              <mc:Fallback>
                <p:oleObj name="Equation" r:id="rId4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590800"/>
                        <a:ext cx="23193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How to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Given a web graph with n nodes, where the </a:t>
            </a:r>
            <a:r>
              <a:rPr lang="en-US" b="1" dirty="0" smtClean="0"/>
              <a:t>nodes are </a:t>
            </a:r>
            <a:r>
              <a:rPr lang="en-US" b="1" dirty="0"/>
              <a:t>pages and edges are hyperlinks</a:t>
            </a:r>
          </a:p>
          <a:p>
            <a:r>
              <a:rPr lang="en-US" dirty="0" smtClean="0"/>
              <a:t>Assign </a:t>
            </a:r>
            <a:r>
              <a:rPr lang="en-US" dirty="0"/>
              <a:t>each node an initial page rank</a:t>
            </a:r>
          </a:p>
          <a:p>
            <a:r>
              <a:rPr lang="en-US" dirty="0"/>
              <a:t>R</a:t>
            </a:r>
            <a:r>
              <a:rPr lang="en-US" dirty="0" smtClean="0"/>
              <a:t>epeat </a:t>
            </a:r>
            <a:r>
              <a:rPr lang="en-US" dirty="0"/>
              <a:t>until convergence</a:t>
            </a:r>
          </a:p>
          <a:p>
            <a:pPr lvl="1"/>
            <a:r>
              <a:rPr lang="en-US" dirty="0"/>
              <a:t>calculate the page rank of each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E078-72AD-4F56-8D40-47F524D79BF6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26639"/>
              </p:ext>
            </p:extLst>
          </p:nvPr>
        </p:nvGraphicFramePr>
        <p:xfrm>
          <a:off x="2807807" y="3962400"/>
          <a:ext cx="3314816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07" y="3962400"/>
                        <a:ext cx="3314816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61722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</p:spTree>
    <p:extLst>
      <p:ext uri="{BB962C8B-B14F-4D97-AF65-F5344CB8AC3E}">
        <p14:creationId xmlns:p14="http://schemas.microsoft.com/office/powerpoint/2010/main" val="20749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: How to solve?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accent4"/>
                    </a:solidFill>
                  </a:rPr>
                  <a:t>Power Iteration: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 smtClean="0"/>
                  <a:t>And iterate</a:t>
                </a:r>
              </a:p>
              <a:p>
                <a:endParaRPr lang="en-US" dirty="0" smtClean="0">
                  <a:solidFill>
                    <a:schemeClr val="accent3"/>
                  </a:solidFill>
                </a:endParaRPr>
              </a:p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 smtClean="0"/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179-06AD-4033-AEA2-CD7E82EB10A1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42798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Three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Does this converge?</a:t>
            </a:r>
          </a:p>
          <a:p>
            <a:pPr lvl="8"/>
            <a:endParaRPr lang="en-US" b="1" dirty="0"/>
          </a:p>
          <a:p>
            <a:r>
              <a:rPr lang="en-US" b="1" dirty="0" smtClean="0"/>
              <a:t>Does it converge to what we want?</a:t>
            </a:r>
          </a:p>
          <a:p>
            <a:pPr lvl="8"/>
            <a:endParaRPr lang="en-US" b="1" dirty="0"/>
          </a:p>
          <a:p>
            <a:r>
              <a:rPr lang="en-US" b="1" dirty="0" smtClean="0"/>
              <a:t>Are results reasonable?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6D9-5EC6-4E9C-84C5-CB5E47C17B86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09624"/>
              </p:ext>
            </p:extLst>
          </p:nvPr>
        </p:nvGraphicFramePr>
        <p:xfrm>
          <a:off x="762000" y="13716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67043"/>
              </p:ext>
            </p:extLst>
          </p:nvPr>
        </p:nvGraphicFramePr>
        <p:xfrm>
          <a:off x="6096000" y="1905000"/>
          <a:ext cx="2337749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5" imgW="457200" imgH="164880" progId="Equation.3">
                  <p:embed/>
                </p:oleObj>
              </mc:Choice>
              <mc:Fallback>
                <p:oleObj name="Equation" r:id="rId5" imgW="45720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2337749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20574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equivalently</a:t>
            </a:r>
          </a:p>
        </p:txBody>
      </p:sp>
    </p:spTree>
    <p:extLst>
      <p:ext uri="{BB962C8B-B14F-4D97-AF65-F5344CB8AC3E}">
        <p14:creationId xmlns:p14="http://schemas.microsoft.com/office/powerpoint/2010/main" val="1025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</a:t>
            </a:r>
            <a:r>
              <a:rPr lang="en-US" dirty="0" smtClean="0"/>
              <a:t>This Converge?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Example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1	0	1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0	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670C-0DBB-4BFD-9B93-7C30F90D171F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4500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4787" y="26786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4800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</p:spTree>
    <p:extLst>
      <p:ext uri="{BB962C8B-B14F-4D97-AF65-F5344CB8AC3E}">
        <p14:creationId xmlns:p14="http://schemas.microsoft.com/office/powerpoint/2010/main" val="350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Does </a:t>
            </a:r>
            <a:r>
              <a:rPr lang="en-US" dirty="0" smtClean="0"/>
              <a:t>it Converge to What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Example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0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06F-64E7-49A4-B83F-CF969171BFEE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61259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812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</p:spTree>
    <p:extLst>
      <p:ext uri="{BB962C8B-B14F-4D97-AF65-F5344CB8AC3E}">
        <p14:creationId xmlns:p14="http://schemas.microsoft.com/office/powerpoint/2010/main" val="36362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SEARCH!</a:t>
            </a:r>
          </a:p>
          <a:p>
            <a:pPr lvl="8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Find relevant docs in a small and trusted set:</a:t>
            </a:r>
          </a:p>
          <a:p>
            <a:pPr lvl="1"/>
            <a:r>
              <a:rPr lang="en-US" dirty="0" smtClean="0"/>
              <a:t>Newspaper articles</a:t>
            </a:r>
          </a:p>
          <a:p>
            <a:pPr lvl="1"/>
            <a:r>
              <a:rPr lang="en-US" dirty="0" smtClean="0"/>
              <a:t>Patents, etc.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Two traditional problems:</a:t>
            </a:r>
          </a:p>
          <a:p>
            <a:pPr lvl="1"/>
            <a:r>
              <a:rPr lang="en-US" b="1" dirty="0" err="1" smtClean="0"/>
              <a:t>Synonimy</a:t>
            </a:r>
            <a:r>
              <a:rPr lang="en-US" dirty="0" smtClean="0"/>
              <a:t>: buy – purchase, sick – ill</a:t>
            </a:r>
          </a:p>
          <a:p>
            <a:pPr lvl="1"/>
            <a:r>
              <a:rPr lang="en-US" b="1" dirty="0" err="1" smtClean="0"/>
              <a:t>Polysemi</a:t>
            </a:r>
            <a:r>
              <a:rPr lang="en-US" dirty="0" smtClean="0"/>
              <a:t>: jaguar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7DF-C4CF-46AC-9CA7-A58088263F14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0" name="Picture 4" descr="http://www.congo-education.net/wealth-of-networks/figure-7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119" y="1295400"/>
            <a:ext cx="3408948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RageRank</a:t>
            </a:r>
            <a:r>
              <a:rPr lang="en-US" dirty="0" smtClean="0"/>
              <a:t>: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2 problems:</a:t>
            </a:r>
          </a:p>
          <a:p>
            <a:r>
              <a:rPr lang="en-US" dirty="0" smtClean="0"/>
              <a:t>Some pages are “</a:t>
            </a:r>
            <a:r>
              <a:rPr lang="en-US" b="1" dirty="0" smtClean="0">
                <a:solidFill>
                  <a:schemeClr val="accent3"/>
                </a:solidFill>
              </a:rPr>
              <a:t>dead ends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(have no out-links)</a:t>
            </a:r>
          </a:p>
          <a:p>
            <a:pPr lvl="1"/>
            <a:r>
              <a:rPr lang="en-US" dirty="0" smtClean="0"/>
              <a:t>Such pages cause </a:t>
            </a:r>
            <a:br>
              <a:rPr lang="en-US" dirty="0" smtClean="0"/>
            </a:br>
            <a:r>
              <a:rPr lang="en-US" dirty="0" smtClean="0"/>
              <a:t>importance</a:t>
            </a:r>
            <a:r>
              <a:rPr lang="en-US" dirty="0"/>
              <a:t> </a:t>
            </a:r>
            <a:r>
              <a:rPr lang="en-US" dirty="0" smtClean="0"/>
              <a:t>to “leak out”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Spider traps</a:t>
            </a:r>
            <a:r>
              <a:rPr lang="en-US" dirty="0" smtClean="0"/>
              <a:t> (all out links are</a:t>
            </a:r>
            <a:br>
              <a:rPr lang="en-US" dirty="0" smtClean="0"/>
            </a:br>
            <a:r>
              <a:rPr lang="en-US" dirty="0" smtClean="0"/>
              <a:t>within the group)</a:t>
            </a:r>
          </a:p>
          <a:p>
            <a:pPr lvl="1"/>
            <a:r>
              <a:rPr lang="en-US" dirty="0" smtClean="0"/>
              <a:t>Eventually spider traps absorb all importance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E1B-D293-4A6D-A092-4F43792068EC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Dead Ends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accent4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 smtClean="0"/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2/6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/12	5/24		0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=	1/3	1/6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/12	3/24	…	0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1/6	1/12	2/24		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3FE-7858-4A0C-91D4-A0C05950A134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62250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</a:t>
            </a:r>
            <a:r>
              <a:rPr lang="en-US" dirty="0"/>
              <a:t>Spider </a:t>
            </a:r>
            <a:r>
              <a:rPr lang="en-US" dirty="0" smtClean="0"/>
              <a:t>Traps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accent4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 smtClean="0"/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2/6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/12	5/24		0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=	1/3	1/6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/12	3/24	…	0</a:t>
                </a:r>
              </a:p>
              <a:p>
                <a:pPr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1/3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/6	7/12	16/24		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889E-9CE4-41D9-AAB4-0153DD43158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13086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6408680" y="2349234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a Lot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05201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/>
              <a:t>Markov Chains</a:t>
            </a:r>
          </a:p>
          <a:p>
            <a:r>
              <a:rPr lang="en-US" dirty="0"/>
              <a:t>Set of states X</a:t>
            </a:r>
          </a:p>
          <a:p>
            <a:r>
              <a:rPr lang="en-US" b="1" dirty="0">
                <a:solidFill>
                  <a:srgbClr val="7030A0"/>
                </a:solidFill>
              </a:rPr>
              <a:t>Transition matrix</a:t>
            </a:r>
            <a:r>
              <a:rPr lang="en-US" dirty="0"/>
              <a:t> P where </a:t>
            </a:r>
            <a:r>
              <a:rPr lang="en-US" dirty="0" err="1"/>
              <a:t>P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=i </a:t>
            </a:r>
            <a:r>
              <a:rPr lang="en-US" dirty="0"/>
              <a:t>| </a:t>
            </a:r>
            <a:r>
              <a:rPr lang="en-US" dirty="0" smtClean="0"/>
              <a:t>X</a:t>
            </a:r>
            <a:r>
              <a:rPr lang="en-US" baseline="-25000" dirty="0" smtClean="0"/>
              <a:t>t-1</a:t>
            </a:r>
            <a:r>
              <a:rPr lang="en-US" dirty="0" smtClean="0"/>
              <a:t>=j)</a:t>
            </a:r>
            <a:endParaRPr lang="en-US" dirty="0"/>
          </a:p>
          <a:p>
            <a:r>
              <a:rPr lang="en-US" dirty="0"/>
              <a:t>π specifying the probability of being at </a:t>
            </a:r>
            <a:r>
              <a:rPr lang="en-US" dirty="0" smtClean="0"/>
              <a:t>each</a:t>
            </a:r>
            <a:br>
              <a:rPr lang="en-US" dirty="0" smtClean="0"/>
            </a:br>
            <a:r>
              <a:rPr lang="en-US" dirty="0" smtClean="0"/>
              <a:t>state </a:t>
            </a:r>
            <a:r>
              <a:rPr lang="en-US" dirty="0"/>
              <a:t>x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X</a:t>
            </a:r>
          </a:p>
          <a:p>
            <a:r>
              <a:rPr lang="en-US" dirty="0"/>
              <a:t>Goal is to find π such that </a:t>
            </a:r>
            <a:r>
              <a:rPr lang="en-US" b="1" dirty="0" smtClean="0">
                <a:solidFill>
                  <a:srgbClr val="7030A0"/>
                </a:solidFill>
              </a:rPr>
              <a:t>π </a:t>
            </a:r>
            <a:r>
              <a:rPr lang="en-US" b="1" dirty="0">
                <a:solidFill>
                  <a:srgbClr val="7030A0"/>
                </a:solidFill>
              </a:rPr>
              <a:t>= P 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68-29A0-460E-8285-78979C9690D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34457"/>
              </p:ext>
            </p:extLst>
          </p:nvPr>
        </p:nvGraphicFramePr>
        <p:xfrm>
          <a:off x="2362200" y="1752600"/>
          <a:ext cx="4075906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Equation" r:id="rId3" imgW="774360" imgH="190440" progId="Equation.3">
                  <p:embed/>
                </p:oleObj>
              </mc:Choice>
              <mc:Fallback>
                <p:oleObj name="Equation" r:id="rId3" imgW="77436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075906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1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Analogy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Markov chains theory</a:t>
            </a:r>
          </a:p>
          <a:p>
            <a:endParaRPr lang="en-US" u="sng" dirty="0" smtClean="0"/>
          </a:p>
          <a:p>
            <a:r>
              <a:rPr lang="en-US" u="sng" dirty="0" smtClean="0"/>
              <a:t>Fact:</a:t>
            </a:r>
            <a:r>
              <a:rPr lang="en-US" dirty="0" smtClean="0"/>
              <a:t> For </a:t>
            </a:r>
            <a:r>
              <a:rPr lang="en-US" dirty="0">
                <a:solidFill>
                  <a:schemeClr val="accent2"/>
                </a:solidFill>
              </a:rPr>
              <a:t>any start vector</a:t>
            </a:r>
            <a:r>
              <a:rPr lang="en-US" dirty="0"/>
              <a:t>, the </a:t>
            </a:r>
            <a:r>
              <a:rPr lang="en-US" dirty="0" smtClean="0"/>
              <a:t>power method </a:t>
            </a:r>
            <a:r>
              <a:rPr lang="en-US" dirty="0"/>
              <a:t>applied to a Markov </a:t>
            </a:r>
            <a:r>
              <a:rPr lang="en-US" dirty="0" smtClean="0"/>
              <a:t>transition matrix </a:t>
            </a:r>
            <a:r>
              <a:rPr lang="en-US" dirty="0"/>
              <a:t>P will </a:t>
            </a:r>
            <a:r>
              <a:rPr lang="en-US" dirty="0">
                <a:solidFill>
                  <a:schemeClr val="accent2"/>
                </a:solidFill>
              </a:rPr>
              <a:t>converge</a:t>
            </a:r>
            <a:r>
              <a:rPr lang="en-US" dirty="0"/>
              <a:t> to a </a:t>
            </a:r>
            <a:r>
              <a:rPr lang="en-US" dirty="0">
                <a:solidFill>
                  <a:schemeClr val="accent2"/>
                </a:solidFill>
              </a:rPr>
              <a:t>unique</a:t>
            </a:r>
            <a:r>
              <a:rPr lang="en-US" dirty="0"/>
              <a:t> </a:t>
            </a:r>
            <a:r>
              <a:rPr lang="en-US" dirty="0" smtClean="0"/>
              <a:t>positive stationary </a:t>
            </a:r>
            <a:r>
              <a:rPr lang="en-US" dirty="0"/>
              <a:t>vector as long as P is </a:t>
            </a:r>
            <a:r>
              <a:rPr lang="en-US" dirty="0" smtClean="0">
                <a:solidFill>
                  <a:schemeClr val="accent3"/>
                </a:solidFill>
              </a:rPr>
              <a:t>stochastic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irreducible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3"/>
                </a:solidFill>
              </a:rPr>
              <a:t>aperiodic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D5B3-616E-40D8-901B-92D5AEE1600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 Stochastic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Stochastic:</a:t>
            </a:r>
            <a:r>
              <a:rPr lang="en-US" dirty="0" smtClean="0"/>
              <a:t> every column sums to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5308-BE38-4F9D-BB0A-514FDB55B615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914400" y="4550129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36975"/>
              </p:ext>
            </p:extLst>
          </p:nvPr>
        </p:nvGraphicFramePr>
        <p:xfrm>
          <a:off x="2662681" y="4419600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en-US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en-US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en-US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105400" y="4648904"/>
            <a:ext cx="3124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/3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/3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/3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flipH="1" flipV="1">
            <a:off x="2438400" y="5464529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83287" y="5833095"/>
            <a:ext cx="990600" cy="195004"/>
          </a:xfrm>
          <a:custGeom>
            <a:avLst/>
            <a:gdLst>
              <a:gd name="connsiteX0" fmla="*/ 990600 w 990600"/>
              <a:gd name="connsiteY0" fmla="*/ 33867 h 195004"/>
              <a:gd name="connsiteX1" fmla="*/ 414866 w 990600"/>
              <a:gd name="connsiteY1" fmla="*/ 194733 h 195004"/>
              <a:gd name="connsiteX2" fmla="*/ 0 w 990600"/>
              <a:gd name="connsiteY2" fmla="*/ 0 h 19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95004">
                <a:moveTo>
                  <a:pt x="990600" y="33867"/>
                </a:moveTo>
                <a:cubicBezTo>
                  <a:pt x="785283" y="117122"/>
                  <a:pt x="579966" y="200377"/>
                  <a:pt x="414866" y="194733"/>
                </a:cubicBezTo>
                <a:cubicBezTo>
                  <a:pt x="249766" y="189089"/>
                  <a:pt x="124883" y="94544"/>
                  <a:pt x="0" y="0"/>
                </a:cubicBezTo>
              </a:path>
            </a:pathLst>
          </a:custGeom>
          <a:noFill/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30420" y="4944095"/>
            <a:ext cx="651933" cy="550333"/>
          </a:xfrm>
          <a:custGeom>
            <a:avLst/>
            <a:gdLst>
              <a:gd name="connsiteX0" fmla="*/ 651933 w 651933"/>
              <a:gd name="connsiteY0" fmla="*/ 550333 h 550333"/>
              <a:gd name="connsiteX1" fmla="*/ 0 w 651933"/>
              <a:gd name="connsiteY1" fmla="*/ 0 h 55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933" h="550333">
                <a:moveTo>
                  <a:pt x="651933" y="550333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22324"/>
              </p:ext>
            </p:extLst>
          </p:nvPr>
        </p:nvGraphicFramePr>
        <p:xfrm>
          <a:off x="2192086" y="2137246"/>
          <a:ext cx="4592638" cy="190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Equation" r:id="rId3" imgW="952200" imgH="393480" progId="Equation.3">
                  <p:embed/>
                </p:oleObj>
              </mc:Choice>
              <mc:Fallback>
                <p:oleObj name="Equation" r:id="rId3" imgW="9522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086" y="2137246"/>
                        <a:ext cx="4592638" cy="1901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921683" y="388620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e…vector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all 1</a:t>
            </a:r>
          </a:p>
        </p:txBody>
      </p:sp>
    </p:spTree>
    <p:extLst>
      <p:ext uri="{BB962C8B-B14F-4D97-AF65-F5344CB8AC3E}">
        <p14:creationId xmlns:p14="http://schemas.microsoft.com/office/powerpoint/2010/main" val="23933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 Aperiodic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chain is periodic if there exists </a:t>
            </a:r>
            <a:r>
              <a:rPr lang="en-US" i="1" dirty="0"/>
              <a:t>k</a:t>
            </a:r>
            <a:r>
              <a:rPr lang="en-US" dirty="0"/>
              <a:t> &gt; 1 such </a:t>
            </a:r>
            <a:r>
              <a:rPr lang="en-US" dirty="0" smtClean="0"/>
              <a:t>that the </a:t>
            </a:r>
            <a:r>
              <a:rPr lang="en-US" dirty="0"/>
              <a:t>interval between two visits to some state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is always </a:t>
            </a:r>
            <a:r>
              <a:rPr lang="en-US" dirty="0"/>
              <a:t>a multiple of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E0D-DE63-4FCA-8525-90FC4B99429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3429000" y="3962400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>
              <a:endCxn id="13" idx="0"/>
            </p:cNvCxnSpPr>
            <p:nvPr/>
          </p:nvCxnSpPr>
          <p:spPr>
            <a:xfrm flipH="1">
              <a:off x="5943600" y="2112223"/>
              <a:ext cx="533400" cy="5547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2" idx="5"/>
            </p:cNvCxnSpPr>
            <p:nvPr/>
          </p:nvCxnSpPr>
          <p:spPr>
            <a:xfrm flipH="1" flipV="1">
              <a:off x="6638645" y="2219045"/>
              <a:ext cx="828955" cy="7519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4770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2484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Curved Connector 14"/>
          <p:cNvCxnSpPr/>
          <p:nvPr/>
        </p:nvCxnSpPr>
        <p:spPr>
          <a:xfrm flipH="1" flipV="1">
            <a:off x="4953000" y="48768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3" idx="4"/>
          </p:cNvCxnSpPr>
          <p:nvPr/>
        </p:nvCxnSpPr>
        <p:spPr>
          <a:xfrm>
            <a:off x="3429000" y="5046344"/>
            <a:ext cx="228600" cy="211456"/>
          </a:xfrm>
          <a:prstGeom prst="curvedConnector4">
            <a:avLst>
              <a:gd name="adj1" fmla="val -92593"/>
              <a:gd name="adj2" fmla="val 208108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 Irreducible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any state, there is a non-zero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probability of </a:t>
            </a:r>
            <a:r>
              <a:rPr lang="en-US" dirty="0"/>
              <a:t>going from </a:t>
            </a:r>
            <a:r>
              <a:rPr lang="en-US" dirty="0" smtClean="0"/>
              <a:t>any one </a:t>
            </a:r>
            <a:br>
              <a:rPr lang="en-US" dirty="0" smtClean="0"/>
            </a:br>
            <a:r>
              <a:rPr lang="en-US" dirty="0" smtClean="0"/>
              <a:t>state to any another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CA84-0192-451F-8FCF-2DD74832DD6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3429000" y="3581400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>
              <a:endCxn id="13" idx="7"/>
            </p:cNvCxnSpPr>
            <p:nvPr/>
          </p:nvCxnSpPr>
          <p:spPr>
            <a:xfrm flipH="1">
              <a:off x="6105245" y="2112223"/>
              <a:ext cx="371755" cy="6217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2" idx="5"/>
            </p:cNvCxnSpPr>
            <p:nvPr/>
          </p:nvCxnSpPr>
          <p:spPr>
            <a:xfrm flipH="1" flipV="1">
              <a:off x="6638645" y="2219045"/>
              <a:ext cx="828955" cy="7519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4770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2484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Curved Connector 14"/>
          <p:cNvCxnSpPr/>
          <p:nvPr/>
        </p:nvCxnSpPr>
        <p:spPr>
          <a:xfrm flipH="1" flipV="1">
            <a:off x="4953000" y="44958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13" idx="4"/>
          </p:cNvCxnSpPr>
          <p:nvPr/>
        </p:nvCxnSpPr>
        <p:spPr>
          <a:xfrm>
            <a:off x="3429000" y="4665344"/>
            <a:ext cx="228600" cy="211456"/>
          </a:xfrm>
          <a:prstGeom prst="curvedConnector4">
            <a:avLst>
              <a:gd name="adj1" fmla="val -92593"/>
              <a:gd name="adj2" fmla="val 208108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5"/>
          </p:cNvCxnSpPr>
          <p:nvPr/>
        </p:nvCxnSpPr>
        <p:spPr>
          <a:xfrm flipH="1" flipV="1">
            <a:off x="3819245" y="4809845"/>
            <a:ext cx="959411" cy="6618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4"/>
            <a:endCxn id="14" idx="1"/>
          </p:cNvCxnSpPr>
          <p:nvPr/>
        </p:nvCxnSpPr>
        <p:spPr>
          <a:xfrm>
            <a:off x="4191000" y="4038600"/>
            <a:ext cx="600355" cy="524155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54143" y="3946244"/>
            <a:ext cx="325191" cy="4316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Random Jumps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Google’s solution: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	At each step, random surfer has two options:</a:t>
                </a:r>
              </a:p>
              <a:p>
                <a:pPr lvl="1"/>
                <a:r>
                  <a:rPr lang="en-US" b="1" dirty="0" smtClean="0"/>
                  <a:t>With probability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 smtClean="0"/>
                  <a:t>, </a:t>
                </a:r>
              </a:p>
              <a:p>
                <a:pPr lvl="1">
                  <a:buNone/>
                </a:pPr>
                <a:r>
                  <a:rPr lang="en-US" dirty="0" smtClean="0"/>
                  <a:t>		follow a link at random</a:t>
                </a:r>
              </a:p>
              <a:p>
                <a:pPr lvl="1"/>
                <a:r>
                  <a:rPr lang="en-US" b="1" dirty="0" smtClean="0"/>
                  <a:t>With probability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 smtClean="0"/>
                  <a:t>, </a:t>
                </a:r>
              </a:p>
              <a:p>
                <a:pPr lvl="1">
                  <a:buNone/>
                </a:pPr>
                <a:r>
                  <a:rPr lang="en-US" dirty="0" smtClean="0"/>
                  <a:t>		jump to some page uniformly at random</a:t>
                </a:r>
              </a:p>
              <a:p>
                <a:r>
                  <a:rPr lang="en-US" dirty="0" smtClean="0">
                    <a:solidFill>
                      <a:schemeClr val="accent3"/>
                    </a:solidFill>
                  </a:rPr>
                  <a:t>PageRank equation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1" dirty="0"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4000" i="1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40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f>
                      <m:fPr>
                        <m:ctrl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4000" i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549F-34B7-4724-A3C6-F092A8368C1C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0933" y="601384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d</a:t>
            </a:r>
            <a:r>
              <a:rPr lang="en-US" baseline="-25000" dirty="0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… </a:t>
            </a:r>
            <a:r>
              <a:rPr lang="en-US" dirty="0" err="1" smtClean="0">
                <a:solidFill>
                  <a:srgbClr val="008000"/>
                </a:solidFill>
              </a:rPr>
              <a:t>outdegree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of node 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062" y="6044625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Assuming we follow random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teleport links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probability 1.0 from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dead-ends</a:t>
            </a:r>
          </a:p>
        </p:txBody>
      </p:sp>
    </p:spTree>
    <p:extLst>
      <p:ext uri="{BB962C8B-B14F-4D97-AF65-F5344CB8AC3E}">
        <p14:creationId xmlns:p14="http://schemas.microsoft.com/office/powerpoint/2010/main" val="6742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Google Matrix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257801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The Google Matrix: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i="1" dirty="0"/>
                  <a:t>G</a:t>
                </a:r>
                <a:r>
                  <a:rPr lang="en-US" dirty="0"/>
                  <a:t> is stochastic, aperiodic and irreducible</a:t>
                </a:r>
                <a:r>
                  <a:rPr lang="en-US" dirty="0" smtClean="0"/>
                  <a:t>.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1" baseline="30000" dirty="0" smtClean="0"/>
              </a:p>
              <a:p>
                <a:r>
                  <a:rPr lang="en-US" b="1" dirty="0" smtClean="0"/>
                  <a:t>G is dense but computable using sparse </a:t>
                </a:r>
                <a:r>
                  <a:rPr lang="en-US" b="1" dirty="0" err="1" smtClean="0"/>
                  <a:t>mtx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>M</a:t>
                </a: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118872" indent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:pPr marL="118872" indent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+(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257801"/>
              </a:xfrm>
              <a:blipFill rotWithShape="1">
                <a:blip r:embed="rId2"/>
                <a:stretch>
                  <a:fillRect t="-696" r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AA72-A179-410B-8877-F1FBC8756D2B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Index Size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14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Does more documents mean better results?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FE47-9FA2-467B-A646-9AC4FBB9B6B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2050" name="Picture 2" descr="http://searchenginewatch.com/img/sizes-tre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221" y="1524000"/>
            <a:ext cx="7048979" cy="4114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&amp; Eigenvectors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PageRank</a:t>
            </a:r>
            <a:r>
              <a:rPr lang="en-US" b="1" dirty="0" smtClean="0">
                <a:solidFill>
                  <a:schemeClr val="accent3"/>
                </a:solidFill>
              </a:rPr>
              <a:t> as a principal eigenvector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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But we really want: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(1-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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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ij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endParaRPr lang="en-US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chemeClr val="accent4"/>
                </a:solidFill>
                <a:sym typeface="Symbol"/>
              </a:rPr>
              <a:t>Define: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M’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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/n</a:t>
            </a:r>
          </a:p>
          <a:p>
            <a:r>
              <a:rPr lang="en-US" dirty="0" smtClean="0">
                <a:sym typeface="Symbol"/>
              </a:rPr>
              <a:t>Then: </a:t>
            </a:r>
            <a:r>
              <a:rPr lang="en-US" sz="3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 = </a:t>
            </a:r>
            <a:r>
              <a:rPr lang="en-US" sz="36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M’r</a:t>
            </a:r>
            <a:endParaRPr lang="en-US" i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What is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?</a:t>
            </a:r>
          </a:p>
          <a:p>
            <a:pPr lvl="1"/>
            <a:r>
              <a:rPr lang="en-US" dirty="0" smtClean="0">
                <a:sym typeface="Symbol"/>
              </a:rPr>
              <a:t>In practice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=0.15 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dirty="0" smtClean="0">
                <a:sym typeface="Symbol"/>
              </a:rPr>
              <a:t> links and jump)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7EB9-BB16-4CEC-AD95-86DC2F5C7831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3267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d</a:t>
            </a:r>
            <a:r>
              <a:rPr lang="en-US" baseline="-25000" dirty="0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… out-degree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of node i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3010" name="Picture 2" descr="File:PageRanks-Examp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69026"/>
            <a:ext cx="5867400" cy="473177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C61D-1403-4662-B0DD-3EAE662B554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and HITS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PageRank</a:t>
            </a:r>
            <a:r>
              <a:rPr lang="en-US" b="1" dirty="0" smtClean="0"/>
              <a:t> </a:t>
            </a:r>
            <a:r>
              <a:rPr lang="en-US" b="1" dirty="0"/>
              <a:t>and HITS are two solutions to the same </a:t>
            </a:r>
            <a:r>
              <a:rPr lang="en-US" b="1" dirty="0" smtClean="0"/>
              <a:t>problem: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What is the value of an </a:t>
            </a:r>
            <a:r>
              <a:rPr lang="en-US" b="1" dirty="0" smtClean="0">
                <a:solidFill>
                  <a:schemeClr val="accent3"/>
                </a:solidFill>
              </a:rPr>
              <a:t>in-link </a:t>
            </a:r>
            <a:r>
              <a:rPr lang="en-US" b="1" dirty="0">
                <a:solidFill>
                  <a:schemeClr val="accent3"/>
                </a:solidFill>
              </a:rPr>
              <a:t>from </a:t>
            </a:r>
            <a:r>
              <a:rPr lang="en-US" b="1" i="1" dirty="0" smtClean="0">
                <a:solidFill>
                  <a:schemeClr val="accent3"/>
                </a:solidFill>
              </a:rPr>
              <a:t>u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to </a:t>
            </a:r>
            <a:r>
              <a:rPr lang="en-US" b="1" i="1" dirty="0" smtClean="0">
                <a:solidFill>
                  <a:schemeClr val="accent3"/>
                </a:solidFill>
              </a:rPr>
              <a:t>v</a:t>
            </a:r>
            <a:r>
              <a:rPr lang="en-US" b="1" dirty="0" smtClean="0">
                <a:solidFill>
                  <a:schemeClr val="accent3"/>
                </a:solidFill>
              </a:rPr>
              <a:t>?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In the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model, the value of the link depends on the </a:t>
            </a:r>
            <a:r>
              <a:rPr lang="en-US" dirty="0">
                <a:solidFill>
                  <a:schemeClr val="accent2"/>
                </a:solidFill>
              </a:rPr>
              <a:t>links </a:t>
            </a:r>
            <a:r>
              <a:rPr lang="en-US" b="1" dirty="0">
                <a:solidFill>
                  <a:schemeClr val="accent2"/>
                </a:solidFill>
              </a:rPr>
              <a:t>into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u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In the HITS model, it depends on the value of the other links </a:t>
            </a:r>
            <a:r>
              <a:rPr lang="en-US" b="1" dirty="0">
                <a:solidFill>
                  <a:schemeClr val="accent4"/>
                </a:solidFill>
              </a:rPr>
              <a:t>out of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i="1" dirty="0" smtClean="0">
                <a:solidFill>
                  <a:schemeClr val="accent4"/>
                </a:solidFill>
              </a:rPr>
              <a:t>u</a:t>
            </a:r>
          </a:p>
          <a:p>
            <a:pPr lvl="8"/>
            <a:endParaRPr lang="en-US" dirty="0"/>
          </a:p>
          <a:p>
            <a:r>
              <a:rPr lang="en-US" b="1" dirty="0"/>
              <a:t>The destinies of </a:t>
            </a:r>
            <a:r>
              <a:rPr lang="en-US" b="1" dirty="0" err="1" smtClean="0"/>
              <a:t>PageRank</a:t>
            </a:r>
            <a:r>
              <a:rPr lang="en-US" b="1" dirty="0" smtClean="0"/>
              <a:t> </a:t>
            </a:r>
            <a:r>
              <a:rPr lang="en-US" b="1" dirty="0"/>
              <a:t>and HITS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post-1998 </a:t>
            </a:r>
            <a:r>
              <a:rPr lang="en-US" b="1" dirty="0"/>
              <a:t>were very </a:t>
            </a:r>
            <a:r>
              <a:rPr lang="en-US" b="1" dirty="0" smtClean="0"/>
              <a:t>different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EF00-3260-4C9F-9C26-104F59D01054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Personalized PageRank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Applications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u="sng" dirty="0" smtClean="0"/>
              <a:t>Goal:</a:t>
            </a:r>
            <a:r>
              <a:rPr lang="en-US" dirty="0" smtClean="0"/>
              <a:t> Evaluate pages not just by popularity </a:t>
            </a:r>
            <a:br>
              <a:rPr lang="en-US" dirty="0" smtClean="0"/>
            </a:br>
            <a:r>
              <a:rPr lang="en-US" dirty="0" smtClean="0"/>
              <a:t>but by how close they are to the topic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Teleporting can go to: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Any page with equal probability</a:t>
            </a:r>
          </a:p>
          <a:p>
            <a:pPr lvl="2"/>
            <a:r>
              <a:rPr lang="en-US" dirty="0" smtClean="0"/>
              <a:t>(we used this so far)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 topic-specific set of “relevant” pages</a:t>
            </a:r>
          </a:p>
          <a:p>
            <a:pPr lvl="2"/>
            <a:r>
              <a:rPr lang="en-US" dirty="0" smtClean="0"/>
              <a:t>Topic-specific (personalized)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2">
              <a:buNone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M’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/|S|</a:t>
            </a:r>
            <a:r>
              <a:rPr lang="en-US" dirty="0" smtClean="0">
                <a:sym typeface="Symbol"/>
              </a:rPr>
              <a:t>   </a:t>
            </a:r>
            <a:r>
              <a:rPr lang="en-US" sz="3200" dirty="0" smtClean="0">
                <a:sym typeface="Symbol"/>
              </a:rPr>
              <a:t>if i in S</a:t>
            </a:r>
            <a:r>
              <a:rPr lang="en-US" dirty="0" smtClean="0">
                <a:sym typeface="Symbol"/>
              </a:rPr>
              <a:t>    (</a:t>
            </a:r>
            <a:r>
              <a:rPr lang="en-US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S...</a:t>
            </a:r>
            <a:r>
              <a:rPr lang="en-US" dirty="0" smtClean="0">
                <a:solidFill>
                  <a:schemeClr val="accent3"/>
                </a:solidFill>
                <a:sym typeface="Symbol"/>
              </a:rPr>
              <a:t>teleport set</a:t>
            </a:r>
            <a:r>
              <a:rPr lang="en-US" dirty="0" smtClean="0">
                <a:sym typeface="Symbol"/>
              </a:rPr>
              <a:t>)</a:t>
            </a:r>
          </a:p>
          <a:p>
            <a:pPr lvl="2">
              <a:buNone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=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(1-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dirty="0" smtClean="0">
                <a:sym typeface="Symbol"/>
              </a:rPr>
              <a:t>otherwise</a:t>
            </a:r>
          </a:p>
          <a:p>
            <a:pPr lvl="2">
              <a:buNone/>
            </a:pPr>
            <a:r>
              <a:rPr lang="en-US" dirty="0" smtClean="0">
                <a:sym typeface="Symbol"/>
              </a:rPr>
              <a:t>				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1DDD-C781-48A9-B363-7B8FAF2E3E24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17479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Graphs and web search:</a:t>
            </a:r>
          </a:p>
          <a:p>
            <a:pPr lvl="1"/>
            <a:r>
              <a:rPr lang="en-US" dirty="0" smtClean="0"/>
              <a:t>Ranks nodes by “importance”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Personalized </a:t>
            </a:r>
            <a:r>
              <a:rPr lang="en-US" b="1" dirty="0" err="1" smtClean="0">
                <a:solidFill>
                  <a:schemeClr val="accent2"/>
                </a:solidFill>
              </a:rPr>
              <a:t>PageRank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en-US" dirty="0" smtClean="0"/>
              <a:t>Ranks proximity of nodes </a:t>
            </a:r>
            <a:br>
              <a:rPr lang="en-US" dirty="0" smtClean="0"/>
            </a:br>
            <a:r>
              <a:rPr lang="en-US" dirty="0" smtClean="0"/>
              <a:t>to the teleport nodes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Proximity on graphs: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Q:</a:t>
            </a:r>
            <a:r>
              <a:rPr lang="en-US" dirty="0" smtClean="0"/>
              <a:t> What is most related conference to ICDM?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Random Walks with Restarts</a:t>
            </a:r>
          </a:p>
          <a:p>
            <a:pPr lvl="2"/>
            <a:r>
              <a:rPr lang="en-US" dirty="0" smtClean="0"/>
              <a:t>Teleport back: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S={single node}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EBA8-FB16-43C1-815E-6EDF01FBDD65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024562" y="2200275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2" y="2200275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203950" y="54768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89912" y="48672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208712" y="15144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189912" y="1447800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774679" y="5975350"/>
            <a:ext cx="128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Conference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229600" y="5975350"/>
            <a:ext cx="854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7572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TrustRank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Link Farms:</a:t>
            </a:r>
            <a:r>
              <a:rPr lang="en-US" dirty="0" smtClean="0"/>
              <a:t> networks of millions of pages design to focus </a:t>
            </a:r>
            <a:r>
              <a:rPr lang="en-US" dirty="0" err="1" smtClean="0"/>
              <a:t>PageRank</a:t>
            </a:r>
            <a:r>
              <a:rPr lang="en-US" dirty="0" smtClean="0"/>
              <a:t> on a few undeserving </a:t>
            </a:r>
            <a:r>
              <a:rPr lang="en-US" dirty="0" err="1" smtClean="0"/>
              <a:t>webpages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minimize their influence use a teleport set of trusted </a:t>
            </a:r>
            <a:r>
              <a:rPr lang="en-US" dirty="0" err="1" smtClean="0"/>
              <a:t>webpages</a:t>
            </a:r>
            <a:endParaRPr lang="en-US" dirty="0" smtClean="0"/>
          </a:p>
          <a:p>
            <a:pPr lvl="1"/>
            <a:r>
              <a:rPr lang="en-US" dirty="0" smtClean="0"/>
              <a:t>E.g., homepages of universities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5E55-4FA3-4983-AF5E-A32ED684FEF1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400425" cy="180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799"/>
            <a:ext cx="3352800" cy="341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PageRank:</a:t>
            </a:r>
            <a:br>
              <a:rPr lang="en-US" dirty="0"/>
            </a:b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Rich get richer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[Cho et al., WWW ‘04]</a:t>
            </a:r>
          </a:p>
          <a:p>
            <a:pPr lvl="1"/>
            <a:r>
              <a:rPr lang="en-US" dirty="0" smtClean="0"/>
              <a:t>Two snapshots of the web-graph at two different time points</a:t>
            </a:r>
          </a:p>
          <a:p>
            <a:pPr lvl="1"/>
            <a:r>
              <a:rPr lang="en-US" dirty="0" smtClean="0"/>
              <a:t>Measure the change:</a:t>
            </a:r>
          </a:p>
          <a:p>
            <a:pPr lvl="2"/>
            <a:r>
              <a:rPr lang="en-US" dirty="0" smtClean="0"/>
              <a:t>In the number of in-links</a:t>
            </a:r>
          </a:p>
          <a:p>
            <a:pPr lvl="2"/>
            <a:r>
              <a:rPr lang="en-US" dirty="0" smtClean="0"/>
              <a:t>PageRank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2177-C601-472D-B66B-FBE9EC7EC099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343400"/>
            <a:ext cx="4572000" cy="210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8776"/>
            <a:ext cx="4572000" cy="211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1" y="1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  <a:hlinkClick r:id="rId4"/>
              </a:rPr>
              <a:t>http://oak.cs.ucla.edu/~cho/papers/cho-bias.pdf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EBCD-5B90-4757-92D3-B4910AFEF672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41986" name="Picture 2" descr="http://www.thisismyurl.com/wp-content/uploads/2008/10/google_bomb_miserable_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953000" cy="3427883"/>
          </a:xfrm>
          <a:prstGeom prst="rect">
            <a:avLst/>
          </a:prstGeom>
          <a:noFill/>
        </p:spPr>
      </p:pic>
      <p:pic>
        <p:nvPicPr>
          <p:cNvPr id="41988" name="Picture 4" descr="http://www.bloomseo.com/images/google-bomb-dangerous-cul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66949"/>
            <a:ext cx="4581525" cy="4438651"/>
          </a:xfrm>
          <a:prstGeom prst="rect">
            <a:avLst/>
          </a:prstGeom>
          <a:noFill/>
        </p:spPr>
      </p:pic>
      <p:pic>
        <p:nvPicPr>
          <p:cNvPr id="41990" name="Picture 6" descr="http://z.about.com/d/politicalhumor/1/0/c/S/french_googleres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2732485" cy="205740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 vs. Inf.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What is “best” answer to query </a:t>
            </a:r>
            <a:r>
              <a:rPr lang="en-US" b="1" dirty="0" smtClean="0">
                <a:solidFill>
                  <a:schemeClr val="accent3"/>
                </a:solidFill>
              </a:rPr>
              <a:t>“Emory”?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u="sng" dirty="0" smtClean="0"/>
              <a:t>Anchor Text:</a:t>
            </a:r>
            <a:r>
              <a:rPr lang="en-US" dirty="0" smtClean="0"/>
              <a:t> I go to </a:t>
            </a:r>
            <a:r>
              <a:rPr lang="en-US" dirty="0" smtClean="0">
                <a:hlinkClick r:id="rId2"/>
              </a:rPr>
              <a:t>Emory</a:t>
            </a:r>
            <a:r>
              <a:rPr lang="en-US" dirty="0" smtClean="0"/>
              <a:t> </a:t>
            </a:r>
            <a:r>
              <a:rPr lang="en-US" dirty="0" smtClean="0"/>
              <a:t>where I study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What about query “newspaper”?</a:t>
            </a:r>
          </a:p>
          <a:p>
            <a:pPr lvl="1"/>
            <a:r>
              <a:rPr lang="en-US" dirty="0" smtClean="0"/>
              <a:t>No single right answer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Scarcity</a:t>
            </a:r>
            <a:r>
              <a:rPr lang="en-US" dirty="0" smtClean="0"/>
              <a:t> (IR) vs. </a:t>
            </a:r>
            <a:r>
              <a:rPr lang="en-US" b="1" dirty="0" smtClean="0">
                <a:solidFill>
                  <a:schemeClr val="accent4"/>
                </a:solidFill>
              </a:rPr>
              <a:t>abundance</a:t>
            </a:r>
            <a:r>
              <a:rPr lang="en-US" dirty="0" smtClean="0"/>
              <a:t> (Web) </a:t>
            </a:r>
            <a:r>
              <a:rPr lang="en-US" dirty="0" smtClean="0">
                <a:solidFill>
                  <a:schemeClr val="accent4"/>
                </a:solidFill>
              </a:rPr>
              <a:t>of information</a:t>
            </a:r>
            <a:endParaRPr lang="en-US" dirty="0" smtClean="0"/>
          </a:p>
          <a:p>
            <a:pPr lvl="1"/>
            <a:r>
              <a:rPr lang="en-US" u="sng" dirty="0" smtClean="0"/>
              <a:t>Web:</a:t>
            </a:r>
            <a:r>
              <a:rPr lang="en-US" dirty="0" smtClean="0"/>
              <a:t> Many sources of information. </a:t>
            </a:r>
            <a:r>
              <a:rPr lang="en-US" dirty="0" smtClean="0">
                <a:solidFill>
                  <a:schemeClr val="accent2"/>
                </a:solidFill>
              </a:rPr>
              <a:t>Who to “trust”?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Trick: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/>
              <a:t>Pages that actually know about newspapers </a:t>
            </a:r>
            <a:br>
              <a:rPr lang="en-US" dirty="0" smtClean="0"/>
            </a:br>
            <a:r>
              <a:rPr lang="en-US" dirty="0" smtClean="0"/>
              <a:t>might all be pointing to many newspapers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Ranking!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8EE-3F30-4145-963D-6ACE5B7ED672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Ranking: Where do people look 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71C3-3886-45D8-98B2-E5BFB011D171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4274" name="Picture 2" descr="http://www.7daywebdesign.com/marketing/wp-content/uploads/2008/10/golden-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61" y="1143000"/>
            <a:ext cx="5742878" cy="4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 rot="5400000">
            <a:off x="1981200" y="1600200"/>
            <a:ext cx="2667000" cy="2971800"/>
          </a:xfrm>
          <a:prstGeom prst="triangle">
            <a:avLst>
              <a:gd name="adj" fmla="val 0"/>
            </a:avLst>
          </a:prstGeom>
          <a:ln w="76200" cap="flat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1" y="6096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“golden triangle”</a:t>
            </a:r>
          </a:p>
        </p:txBody>
      </p:sp>
    </p:spTree>
    <p:extLst>
      <p:ext uri="{BB962C8B-B14F-4D97-AF65-F5344CB8AC3E}">
        <p14:creationId xmlns:p14="http://schemas.microsoft.com/office/powerpoint/2010/main" val="20499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97362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Web pages are not equally “important”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www.joe-schmoe.com</a:t>
            </a:r>
            <a:r>
              <a:rPr lang="en-US" dirty="0" smtClean="0"/>
              <a:t> vs. </a:t>
            </a:r>
            <a:r>
              <a:rPr lang="en-US" dirty="0" smtClean="0">
                <a:hlinkClick r:id="rId4"/>
              </a:rPr>
              <a:t>www.stanford.edu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We already know:</a:t>
            </a:r>
            <a:br>
              <a:rPr lang="en-US" b="1" dirty="0" smtClean="0"/>
            </a:br>
            <a:r>
              <a:rPr lang="en-US" dirty="0" smtClean="0"/>
              <a:t>Since there is large diversity </a:t>
            </a:r>
            <a:br>
              <a:rPr lang="en-US" dirty="0" smtClean="0"/>
            </a:br>
            <a:r>
              <a:rPr lang="en-US" dirty="0" smtClean="0"/>
              <a:t>in the connectivity of the </a:t>
            </a:r>
            <a:br>
              <a:rPr lang="en-US" dirty="0" smtClean="0"/>
            </a:br>
            <a:r>
              <a:rPr lang="en-US" dirty="0" err="1" smtClean="0"/>
              <a:t>webgraph</a:t>
            </a:r>
            <a:r>
              <a:rPr lang="en-US" dirty="0" smtClean="0"/>
              <a:t> we can </a:t>
            </a:r>
            <a:br>
              <a:rPr lang="en-US" dirty="0" smtClean="0"/>
            </a:br>
            <a:r>
              <a:rPr lang="en-US" b="1" dirty="0" smtClean="0">
                <a:solidFill>
                  <a:schemeClr val="accent3"/>
                </a:solidFill>
              </a:rPr>
              <a:t>rank the pages by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the link structure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59978B-5480-4FE6-B393-18EA202DEC12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4463" y="6177491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72463" y="424497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378667"/>
            <a:ext cx="2057400" cy="15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29500" y="3962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4327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Algorithms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We will cover the following Link Analysis approaches </a:t>
            </a:r>
            <a:r>
              <a:rPr lang="en-US" dirty="0" smtClean="0"/>
              <a:t>to computing </a:t>
            </a:r>
            <a:r>
              <a:rPr lang="en-US" dirty="0" err="1" smtClean="0"/>
              <a:t>importances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nodes in a graph:</a:t>
            </a:r>
            <a:endParaRPr lang="en-US" dirty="0" smtClean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Hubs and Authorities (HITS)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Rank</a:t>
            </a:r>
          </a:p>
          <a:p>
            <a:pPr lvl="1"/>
            <a:r>
              <a:rPr lang="en-US" dirty="0" smtClean="0"/>
              <a:t>Topic-Specific (Personalized) </a:t>
            </a:r>
            <a:r>
              <a:rPr lang="en-US" dirty="0"/>
              <a:t>Page </a:t>
            </a:r>
            <a:r>
              <a:rPr lang="en-US" dirty="0" smtClean="0"/>
              <a:t>Rank</a:t>
            </a:r>
          </a:p>
          <a:p>
            <a:pPr lvl="8"/>
            <a:endParaRPr lang="en-US" dirty="0" smtClean="0"/>
          </a:p>
          <a:p>
            <a:pPr marL="457200" lvl="1" indent="0"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Sidenote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 Various notions of </a:t>
            </a:r>
            <a:r>
              <a:rPr lang="en-US" b="1" dirty="0" smtClean="0">
                <a:solidFill>
                  <a:schemeClr val="accent2"/>
                </a:solidFill>
              </a:rPr>
              <a:t>node centrality: Node u</a:t>
            </a:r>
          </a:p>
          <a:p>
            <a:pPr lvl="2"/>
            <a:r>
              <a:rPr lang="en-US" b="1" dirty="0" smtClean="0"/>
              <a:t>Degree </a:t>
            </a:r>
            <a:r>
              <a:rPr lang="en-US" b="1" dirty="0" err="1" smtClean="0"/>
              <a:t>dentrality</a:t>
            </a:r>
            <a:r>
              <a:rPr lang="en-US" dirty="0" smtClean="0"/>
              <a:t> = degree of </a:t>
            </a:r>
            <a:r>
              <a:rPr lang="en-US" i="1" dirty="0" smtClean="0"/>
              <a:t>u</a:t>
            </a:r>
          </a:p>
          <a:p>
            <a:pPr lvl="2"/>
            <a:r>
              <a:rPr lang="en-US" b="1" dirty="0" err="1"/>
              <a:t>Betweenness</a:t>
            </a:r>
            <a:r>
              <a:rPr lang="en-US" b="1" dirty="0"/>
              <a:t> </a:t>
            </a:r>
            <a:r>
              <a:rPr lang="en-US" b="1" dirty="0" smtClean="0"/>
              <a:t>centrality</a:t>
            </a:r>
            <a:r>
              <a:rPr lang="en-US" dirty="0" smtClean="0"/>
              <a:t> = #shortest paths passing through u</a:t>
            </a:r>
            <a:endParaRPr lang="en-US" dirty="0"/>
          </a:p>
          <a:p>
            <a:pPr lvl="2"/>
            <a:r>
              <a:rPr lang="en-US" b="1" dirty="0"/>
              <a:t>Closeness </a:t>
            </a:r>
            <a:r>
              <a:rPr lang="en-US" b="1" dirty="0" smtClean="0"/>
              <a:t>centrality</a:t>
            </a:r>
            <a:r>
              <a:rPr lang="en-US" dirty="0" smtClean="0"/>
              <a:t> = avg. length of shortest paths from u to all other nodes</a:t>
            </a:r>
          </a:p>
          <a:p>
            <a:pPr lvl="2"/>
            <a:r>
              <a:rPr lang="en-US" b="1" dirty="0"/>
              <a:t>Eigenvector </a:t>
            </a:r>
            <a:r>
              <a:rPr lang="en-US" b="1" dirty="0" smtClean="0"/>
              <a:t>centrality</a:t>
            </a:r>
            <a:r>
              <a:rPr lang="en-US" dirty="0" smtClean="0"/>
              <a:t> = like PageRank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A86E-F992-42FF-8451-C9F47F04E524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2" name="Double Bracket 1"/>
          <p:cNvSpPr/>
          <p:nvPr/>
        </p:nvSpPr>
        <p:spPr>
          <a:xfrm>
            <a:off x="609600" y="4250266"/>
            <a:ext cx="8153400" cy="2209800"/>
          </a:xfrm>
          <a:prstGeom prst="bracketPair">
            <a:avLst>
              <a:gd name="adj" fmla="val 10000"/>
            </a:avLst>
          </a:prstGeom>
          <a:ln w="5715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Goal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(back to the newspaper example):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Don’t just find newspapers</a:t>
            </a:r>
            <a:r>
              <a:rPr lang="en-US" dirty="0" smtClean="0"/>
              <a:t>. Find </a:t>
            </a:r>
            <a:r>
              <a:rPr lang="en-US" dirty="0" smtClean="0"/>
              <a:t>“</a:t>
            </a:r>
            <a:r>
              <a:rPr lang="en-US" b="1" dirty="0" smtClean="0"/>
              <a:t>experts</a:t>
            </a:r>
            <a:r>
              <a:rPr lang="en-US" dirty="0" smtClean="0"/>
              <a:t>” – people who link in a coordinated way to good newspapers</a:t>
            </a:r>
          </a:p>
          <a:p>
            <a:pPr lvl="8"/>
            <a:endParaRPr lang="en-US" sz="400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Idea: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Links as votes</a:t>
            </a:r>
          </a:p>
          <a:p>
            <a:pPr lvl="1"/>
            <a:r>
              <a:rPr lang="en-US" b="1" dirty="0" smtClean="0"/>
              <a:t>Page is more important if it has more links</a:t>
            </a:r>
          </a:p>
          <a:p>
            <a:pPr lvl="2"/>
            <a:r>
              <a:rPr lang="en-US" dirty="0" smtClean="0"/>
              <a:t>In-coming links? Out-going links?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Hubs and Authorities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dirty="0" smtClean="0"/>
              <a:t>Each page has 2 scores: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/>
              <a:t>Quality as an expert (</a:t>
            </a:r>
            <a:r>
              <a:rPr lang="en-US" b="1" dirty="0" smtClean="0">
                <a:solidFill>
                  <a:schemeClr val="accent2"/>
                </a:solidFill>
              </a:rPr>
              <a:t>hub</a:t>
            </a:r>
            <a:r>
              <a:rPr lang="en-US" b="1" dirty="0" smtClean="0"/>
              <a:t>):</a:t>
            </a:r>
          </a:p>
          <a:p>
            <a:pPr lvl="2"/>
            <a:r>
              <a:rPr lang="en-US" dirty="0" smtClean="0"/>
              <a:t>Total sum of votes of pages pointed to</a:t>
            </a:r>
          </a:p>
          <a:p>
            <a:pPr lvl="1"/>
            <a:r>
              <a:rPr lang="en-US" b="1" dirty="0" smtClean="0"/>
              <a:t>Quality as an content (</a:t>
            </a:r>
            <a:r>
              <a:rPr lang="en-US" b="1" dirty="0" smtClean="0">
                <a:solidFill>
                  <a:schemeClr val="accent4"/>
                </a:solidFill>
              </a:rPr>
              <a:t>authority</a:t>
            </a:r>
            <a:r>
              <a:rPr lang="en-US" b="1" dirty="0" smtClean="0"/>
              <a:t>):</a:t>
            </a:r>
          </a:p>
          <a:p>
            <a:pPr lvl="2"/>
            <a:r>
              <a:rPr lang="en-US" dirty="0" smtClean="0"/>
              <a:t>Total sum of votes of experts</a:t>
            </a:r>
          </a:p>
          <a:p>
            <a:pPr lvl="1"/>
            <a:r>
              <a:rPr lang="en-US" dirty="0" smtClean="0"/>
              <a:t>Principle of repeated improvement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69A1-EE8A-4159-B7B7-3CA5B4E791CF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1546" y="3886200"/>
            <a:ext cx="10024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NYT: 10</a:t>
            </a:r>
          </a:p>
          <a:p>
            <a:endParaRPr lang="en-US" dirty="0" smtClean="0"/>
          </a:p>
          <a:p>
            <a:r>
              <a:rPr lang="en-US" dirty="0" err="1" smtClean="0"/>
              <a:t>Ebay</a:t>
            </a:r>
            <a:r>
              <a:rPr lang="en-US" dirty="0" smtClean="0"/>
              <a:t>: 3</a:t>
            </a:r>
          </a:p>
          <a:p>
            <a:endParaRPr lang="en-US" dirty="0" smtClean="0"/>
          </a:p>
          <a:p>
            <a:r>
              <a:rPr lang="en-US" dirty="0" smtClean="0"/>
              <a:t>Yahoo: 3</a:t>
            </a:r>
          </a:p>
          <a:p>
            <a:endParaRPr lang="en-US" dirty="0" smtClean="0"/>
          </a:p>
          <a:p>
            <a:r>
              <a:rPr lang="en-US" dirty="0" smtClean="0"/>
              <a:t>CNN: 8</a:t>
            </a:r>
          </a:p>
          <a:p>
            <a:endParaRPr lang="en-US" dirty="0" smtClean="0"/>
          </a:p>
          <a:p>
            <a:r>
              <a:rPr lang="en-US" dirty="0" smtClean="0"/>
              <a:t>WSJ: 9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315200" y="4466272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5200" y="49530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57150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6"/>
          </p:cNvCxnSpPr>
          <p:nvPr/>
        </p:nvCxnSpPr>
        <p:spPr>
          <a:xfrm flipV="1">
            <a:off x="7543800" y="4114800"/>
            <a:ext cx="609600" cy="46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7543800" y="4618672"/>
            <a:ext cx="597746" cy="56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 flipV="1">
            <a:off x="7543800" y="4601528"/>
            <a:ext cx="685800" cy="46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>
            <a:stCxn id="9" idx="6"/>
          </p:cNvCxnSpPr>
          <p:nvPr/>
        </p:nvCxnSpPr>
        <p:spPr>
          <a:xfrm flipV="1">
            <a:off x="7543800" y="5715000"/>
            <a:ext cx="685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9" idx="5"/>
          </p:cNvCxnSpPr>
          <p:nvPr/>
        </p:nvCxnSpPr>
        <p:spPr>
          <a:xfrm rot="16200000" flipH="1">
            <a:off x="7662722" y="5757722"/>
            <a:ext cx="338278" cy="643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7" idx="5"/>
          </p:cNvCxnSpPr>
          <p:nvPr/>
        </p:nvCxnSpPr>
        <p:spPr>
          <a:xfrm rot="16200000" flipH="1">
            <a:off x="7343158" y="4828558"/>
            <a:ext cx="977406" cy="643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5" name="Oval 24"/>
          <p:cNvSpPr/>
          <p:nvPr/>
        </p:nvSpPr>
        <p:spPr>
          <a:xfrm>
            <a:off x="7315200" y="53340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5"/>
          </p:cNvCxnSpPr>
          <p:nvPr/>
        </p:nvCxnSpPr>
        <p:spPr>
          <a:xfrm rot="16200000" flipH="1">
            <a:off x="7510322" y="5529122"/>
            <a:ext cx="566878" cy="5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25" idx="6"/>
          </p:cNvCxnSpPr>
          <p:nvPr/>
        </p:nvCxnSpPr>
        <p:spPr>
          <a:xfrm flipV="1">
            <a:off x="7543800" y="5257800"/>
            <a:ext cx="685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126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13838</TotalTime>
  <Words>2585</Words>
  <Application>Microsoft Office PowerPoint</Application>
  <PresentationFormat>On-screen Show (4:3)</PresentationFormat>
  <Paragraphs>643</Paragraphs>
  <Slides>49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Module</vt:lpstr>
      <vt:lpstr>Equation</vt:lpstr>
      <vt:lpstr>Visio</vt:lpstr>
      <vt:lpstr>Link Analysis:  PageRank and HITS</vt:lpstr>
      <vt:lpstr>How to Organize the Web?</vt:lpstr>
      <vt:lpstr>Information Retrieval</vt:lpstr>
      <vt:lpstr>The Index Size Wars</vt:lpstr>
      <vt:lpstr>Web Search vs. Inf. Retrieval</vt:lpstr>
      <vt:lpstr>Ranking: Where do people look at?</vt:lpstr>
      <vt:lpstr>Ranking Nodes on the Graph</vt:lpstr>
      <vt:lpstr>Link Analysis Algorithms</vt:lpstr>
      <vt:lpstr>Link Analysis</vt:lpstr>
      <vt:lpstr>Hubs and Authorities</vt:lpstr>
      <vt:lpstr>Counting in-links: Authority</vt:lpstr>
      <vt:lpstr>Expert quality: Hub</vt:lpstr>
      <vt:lpstr>Reweighting</vt:lpstr>
      <vt:lpstr>Mutually Recursive Definition</vt:lpstr>
      <vt:lpstr>Hubs and Authorities</vt:lpstr>
      <vt:lpstr>Hubs and Authorities</vt:lpstr>
      <vt:lpstr>Hubs and Authorities</vt:lpstr>
      <vt:lpstr>Eigenvalues &amp; Eigenvectors</vt:lpstr>
      <vt:lpstr>How to Think About A·x?</vt:lpstr>
      <vt:lpstr>PageRank</vt:lpstr>
      <vt:lpstr>PageRank: The “Flow” Model</vt:lpstr>
      <vt:lpstr>PageRank: Matrix Formulation</vt:lpstr>
      <vt:lpstr>Random Walk Interpretation</vt:lpstr>
      <vt:lpstr>The Stationary Distribution</vt:lpstr>
      <vt:lpstr>PageRank: How to solve?</vt:lpstr>
      <vt:lpstr>PageRank: How to solve?</vt:lpstr>
      <vt:lpstr>PageRank: Three Questions</vt:lpstr>
      <vt:lpstr>Does This Converge?</vt:lpstr>
      <vt:lpstr>Does it Converge to What We Want?</vt:lpstr>
      <vt:lpstr>RageRank: Problems</vt:lpstr>
      <vt:lpstr>Problems: Dead Ends</vt:lpstr>
      <vt:lpstr>Problems: Spider Traps</vt:lpstr>
      <vt:lpstr>Looks a Lot Like…</vt:lpstr>
      <vt:lpstr>Why is This Analogy Useful?</vt:lpstr>
      <vt:lpstr>Make M Stochastic</vt:lpstr>
      <vt:lpstr>Make M Aperiodic</vt:lpstr>
      <vt:lpstr>Make M Irreducible</vt:lpstr>
      <vt:lpstr>Solution: Random Jumps</vt:lpstr>
      <vt:lpstr>The Google Matrix</vt:lpstr>
      <vt:lpstr>PageRank &amp; Eigenvectors</vt:lpstr>
      <vt:lpstr>Example</vt:lpstr>
      <vt:lpstr>PageRank and HITS</vt:lpstr>
      <vt:lpstr>Personalized PageRank  and Applications</vt:lpstr>
      <vt:lpstr>Personalized PageRank</vt:lpstr>
      <vt:lpstr>PageRank: Applications</vt:lpstr>
      <vt:lpstr>Application: TrustRank</vt:lpstr>
      <vt:lpstr>PageRank: Problems</vt:lpstr>
      <vt:lpstr>Issues with PageRank</vt:lpstr>
      <vt:lpstr>Google Bombs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Windows User</cp:lastModifiedBy>
  <cp:revision>788</cp:revision>
  <cp:lastPrinted>2011-10-20T04:01:43Z</cp:lastPrinted>
  <dcterms:created xsi:type="dcterms:W3CDTF">2009-06-12T17:14:38Z</dcterms:created>
  <dcterms:modified xsi:type="dcterms:W3CDTF">2015-03-24T01:47:52Z</dcterms:modified>
</cp:coreProperties>
</file>