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2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4"/>
  </p:notesMasterIdLst>
  <p:handoutMasterIdLst>
    <p:handoutMasterId r:id="rId55"/>
  </p:handoutMasterIdLst>
  <p:sldIdLst>
    <p:sldId id="320" r:id="rId2"/>
    <p:sldId id="258" r:id="rId3"/>
    <p:sldId id="259" r:id="rId4"/>
    <p:sldId id="260" r:id="rId5"/>
    <p:sldId id="261" r:id="rId6"/>
    <p:sldId id="262" r:id="rId7"/>
    <p:sldId id="308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309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310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318" r:id="rId38"/>
    <p:sldId id="297" r:id="rId39"/>
    <p:sldId id="311" r:id="rId40"/>
    <p:sldId id="299" r:id="rId41"/>
    <p:sldId id="312" r:id="rId42"/>
    <p:sldId id="300" r:id="rId43"/>
    <p:sldId id="302" r:id="rId44"/>
    <p:sldId id="301" r:id="rId45"/>
    <p:sldId id="316" r:id="rId46"/>
    <p:sldId id="303" r:id="rId47"/>
    <p:sldId id="304" r:id="rId48"/>
    <p:sldId id="305" r:id="rId49"/>
    <p:sldId id="319" r:id="rId50"/>
    <p:sldId id="313" r:id="rId51"/>
    <p:sldId id="314" r:id="rId52"/>
    <p:sldId id="315" r:id="rId53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0000FF"/>
    <a:srgbClr val="333399"/>
    <a:srgbClr val="CC0066"/>
    <a:srgbClr val="D6009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9" autoAdjust="0"/>
    <p:restoredTop sz="93281" autoAdjust="0"/>
  </p:normalViewPr>
  <p:slideViewPr>
    <p:cSldViewPr>
      <p:cViewPr varScale="1">
        <p:scale>
          <a:sx n="156" d="100"/>
          <a:sy n="156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1" d="100"/>
        <a:sy n="51" d="100"/>
      </p:scale>
      <p:origin x="0" y="3768"/>
    </p:cViewPr>
  </p:sorterViewPr>
  <p:notesViewPr>
    <p:cSldViewPr>
      <p:cViewPr varScale="1">
        <p:scale>
          <a:sx n="53" d="100"/>
          <a:sy n="53" d="100"/>
        </p:scale>
        <p:origin x="-1836" y="-84"/>
      </p:cViewPr>
      <p:guideLst>
        <p:guide orient="horz" pos="3024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3E28C4F-4FE9-4D22-93D8-487A4D01D983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BD5F390F-F66B-4732-9C46-6C80D0575F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96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01T22:32:09.02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0 0 2,'0'0'9,"0"0"-9,0 0-7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312" units="in"/>
          <inkml:channel name="Y" type="integer" max="16520" units="in"/>
          <inkml:channel name="F" type="integer" max="255" units="dev"/>
        </inkml:traceFormat>
        <inkml:channelProperties>
          <inkml:channelProperty channel="X" name="resolution" value="2540.01343" units="1/in"/>
          <inkml:channelProperty channel="Y" name="resolution" value="2540.36597" units="1/in"/>
          <inkml:channelProperty channel="F" name="resolution" value="0" units="1/dev"/>
        </inkml:channelProperties>
      </inkml:inkSource>
      <inkml:timestamp xml:id="ts0" timeString="2010-11-01T23:32:17.932"/>
    </inkml:context>
    <inkml:brush xml:id="br0">
      <inkml:brushProperty name="width" value="0.05292" units="cm"/>
      <inkml:brushProperty name="height" value="0.05292" units="cm"/>
      <inkml:brushProperty name="color" value="#C0504D"/>
      <inkml:brushProperty name="fitToCurve" value="1"/>
    </inkml:brush>
  </inkml:definitions>
  <inkml:trace contextRef="#ctx0" brushRef="#br0">365 8 2,'-118'-4'3,"-4"1"-3,-3 2-5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300"/>
            </a:lvl1pPr>
          </a:lstStyle>
          <a:p>
            <a:fld id="{EE18CB36-612C-4E4A-AC83-E89476AEC2BF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1"/>
            <a:ext cx="5852160" cy="4320540"/>
          </a:xfrm>
          <a:prstGeom prst="rect">
            <a:avLst/>
          </a:prstGeom>
        </p:spPr>
        <p:txBody>
          <a:bodyPr vert="horz" lIns="96651" tIns="48326" rIns="96651" bIns="483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300"/>
            </a:lvl1pPr>
          </a:lstStyle>
          <a:p>
            <a:fld id="{EE707532-839C-41A2-9E71-D5288AEAE6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4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80D412-5C4E-4ED6-816C-06976773B5C5}" type="slidenum">
              <a:rPr lang="en-US"/>
              <a:pPr/>
              <a:t>20</a:t>
            </a:fld>
            <a:endParaRPr lang="en-US"/>
          </a:p>
        </p:txBody>
      </p:sp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Cost of ties in part of the concept.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4B533E-300C-4BE3-81B9-36747ECF45F0}" type="slidenum">
              <a:rPr lang="en-US"/>
              <a:pPr/>
              <a:t>28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1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67" tIns="47534" rIns="95067" bIns="4753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6E9EEE-668C-4E1C-A90C-A14F211B35C5}" type="slidenum">
              <a:rPr lang="en-GB"/>
              <a:pPr/>
              <a:t>31</a:t>
            </a:fld>
            <a:endParaRPr lang="en-GB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112D4B-2414-4424-98CB-E0C8F8DAA78E}" type="slidenum">
              <a:rPr lang="en-GB"/>
              <a:pPr/>
              <a:t>32</a:t>
            </a:fld>
            <a:endParaRPr lang="en-GB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9" y="4559663"/>
            <a:ext cx="5852460" cy="4320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Very different data sets, same threshold sort of thing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0AA891D-95B4-4316-A19F-93F05E8B60DB}" type="slidenum">
              <a:rPr lang="en-GB"/>
              <a:pPr/>
              <a:t>35</a:t>
            </a:fld>
            <a:endParaRPr lang="en-GB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8663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32119" y="4559663"/>
            <a:ext cx="5852460" cy="4320237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Going to a party/protest</a:t>
            </a:r>
          </a:p>
          <a:p>
            <a:r>
              <a:rPr lang="en-US"/>
              <a:t>Believing a rumor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BCEFF4-0E3E-4540-9E7A-18763360E999}" type="slidenum">
              <a:rPr lang="en-US"/>
              <a:pPr/>
              <a:t>38</a:t>
            </a:fld>
            <a:endParaRPr lang="en-US"/>
          </a:p>
        </p:txBody>
      </p:sp>
      <p:sp>
        <p:nvSpPr>
          <p:cNvPr id="113357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357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5361" y="4560570"/>
            <a:ext cx="5364480" cy="43205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67" tIns="47534" rIns="95067" bIns="47534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Ki</a:t>
            </a:r>
            <a:r>
              <a:rPr lang="en-US" dirty="0" smtClean="0"/>
              <a:t> and </a:t>
            </a:r>
            <a:r>
              <a:rPr lang="en-US" dirty="0" err="1" smtClean="0"/>
              <a:t>Kj</a:t>
            </a:r>
            <a:r>
              <a:rPr lang="en-US" dirty="0" smtClean="0"/>
              <a:t> are degrees of vertices</a:t>
            </a:r>
          </a:p>
          <a:p>
            <a:pPr eaLnBrk="1" hangingPunct="1"/>
            <a:r>
              <a:rPr lang="en-US" dirty="0" smtClean="0"/>
              <a:t>And m is the total number of edges in the network</a:t>
            </a:r>
          </a:p>
          <a:p>
            <a:pPr eaLnBrk="1" hangingPunct="1"/>
            <a:r>
              <a:rPr lang="en-US" dirty="0" err="1" smtClean="0"/>
              <a:t>Aij</a:t>
            </a:r>
            <a:r>
              <a:rPr lang="en-US" dirty="0" smtClean="0"/>
              <a:t> = adjacency matrix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Q can be +</a:t>
            </a:r>
            <a:r>
              <a:rPr lang="en-US" dirty="0" err="1" smtClean="0"/>
              <a:t>ve</a:t>
            </a:r>
            <a:r>
              <a:rPr lang="en-US" dirty="0" smtClean="0"/>
              <a:t> or –</a:t>
            </a:r>
            <a:r>
              <a:rPr lang="en-US" dirty="0" err="1" smtClean="0"/>
              <a:t>ve</a:t>
            </a:r>
            <a:endParaRPr lang="en-US" dirty="0" smtClean="0"/>
          </a:p>
          <a:p>
            <a:pPr eaLnBrk="1" hangingPunct="1"/>
            <a:r>
              <a:rPr lang="en-US" dirty="0" smtClean="0"/>
              <a:t>+</a:t>
            </a:r>
            <a:r>
              <a:rPr lang="en-US" dirty="0" err="1" smtClean="0"/>
              <a:t>ve</a:t>
            </a:r>
            <a:r>
              <a:rPr lang="en-US" dirty="0" smtClean="0"/>
              <a:t> values means presence of community structure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HW:</a:t>
            </a:r>
            <a:r>
              <a:rPr lang="en-US" baseline="0" dirty="0" smtClean="0"/>
              <a:t> Question – come up with  a graph where GIRVAN-NEWMAN MODULARITY IS NOT UNIMODAL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707532-839C-41A2-9E71-D5288AEAE66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8ADBF-0DBB-4629-B551-BFD38B05C307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4CC7E-1EFC-4BAF-80FD-0B67F123B833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00D69-CD4D-4414-87FD-37E16A6B1F3A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8226720" cy="1143480"/>
          </a:xfrm>
        </p:spPr>
        <p:txBody>
          <a:bodyPr tIns="41473" bIns="41473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920" y="1604329"/>
            <a:ext cx="4043520" cy="4524955"/>
          </a:xfrm>
        </p:spPr>
        <p:txBody>
          <a:bodyPr rIns="82945" bIns="41473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39680" y="1604329"/>
            <a:ext cx="4044960" cy="4524955"/>
          </a:xfrm>
        </p:spPr>
        <p:txBody>
          <a:bodyPr rIns="82945" bIns="41473"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920" y="6247376"/>
            <a:ext cx="2126880" cy="472370"/>
          </a:xfrm>
        </p:spPr>
        <p:txBody>
          <a:bodyPr tIns="41473"/>
          <a:lstStyle>
            <a:lvl1pPr>
              <a:defRPr/>
            </a:lvl1pPr>
          </a:lstStyle>
          <a:p>
            <a:fld id="{A105AC8A-DBDC-4AD6-BE1C-127A4560A0E5}" type="datetime1">
              <a:rPr lang="en-US" smtClean="0"/>
              <a:t>1/16/2015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6240" y="6247376"/>
            <a:ext cx="2897280" cy="472370"/>
          </a:xfrm>
        </p:spPr>
        <p:txBody>
          <a:bodyPr tIns="41473"/>
          <a:lstStyle>
            <a:lvl1pPr>
              <a:defRPr/>
            </a:lvl1pPr>
          </a:lstStyle>
          <a:p>
            <a:r>
              <a:rPr lang="en-US" smtClean="0"/>
              <a:t>Jure Leskovec, Stanford CS224W: Social and Information Network Analysis, http://cs224w.stanford.edu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4880" y="6247376"/>
            <a:ext cx="2128320" cy="472370"/>
          </a:xfrm>
        </p:spPr>
        <p:txBody>
          <a:bodyPr lIns="82945" tIns="41473" rIns="82945"/>
          <a:lstStyle>
            <a:lvl1pPr>
              <a:defRPr/>
            </a:lvl1pPr>
          </a:lstStyle>
          <a:p>
            <a:fld id="{10066599-523B-4641-9CCC-17D83CD935E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87552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7007-0ED5-43C0-9A3F-D7ABE856388F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914400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685800"/>
          </a:xfrm>
        </p:spPr>
        <p:txBody>
          <a:bodyPr lIns="146304" tIns="0" rIns="45720" bIns="0" anchor="t">
            <a:normAutofit/>
          </a:bodyPr>
          <a:lstStyle>
            <a:lvl1pPr marL="0" indent="0">
              <a:buNone/>
              <a:defRPr sz="4000" b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95228-6189-4199-9EC4-A6071BFDF3E6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02B32-900D-4E5A-AC67-F044E913EE2D}" type="datetime1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D9F85-3714-44E3-8656-A94C4EC91369}" type="datetime1">
              <a:rPr lang="en-US" smtClean="0"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0E79-7895-41F3-9CCF-B9B23111CF32}" type="datetime1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CE19E-5223-4C29-98B2-32C9172E5153}" type="datetime1">
              <a:rPr lang="en-US" smtClean="0"/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7942E-6A1C-4597-B3FC-876EB8D93231}" type="datetime1">
              <a:rPr lang="en-US" smtClean="0"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08C650F-9231-49B8-BEAD-97F887B1F29F}" type="datetime1">
              <a:rPr lang="en-US" smtClean="0"/>
              <a:t>1/16/2015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021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1"/>
            <a:ext cx="9143999" cy="1021079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1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83680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26C6791F-8DC9-4706-94C6-3AAAAE5A6F39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583680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r>
              <a:rPr lang="en-US" smtClean="0"/>
              <a:t>Jure Leskovec, Stanford CS224W: Social and Information Network Analysis, http://cs224w.stanford.edu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583680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900">
                <a:solidFill>
                  <a:schemeClr val="tx1">
                    <a:tint val="95000"/>
                  </a:schemeClr>
                </a:solidFill>
                <a:latin typeface="Calibri" pitchFamily="34" charset="0"/>
                <a:cs typeface="Calibri" pitchFamily="34" charset="0"/>
              </a:defRPr>
            </a:lvl1pPr>
            <a:extLst/>
          </a:lstStyle>
          <a:p>
            <a:fld id="{19B12225-5612-419B-A8D5-4B8EEE4C21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100000"/>
        <a:buFont typeface="Wingdings" pitchFamily="2" charset="2"/>
        <a:buChar char="§"/>
        <a:defRPr kumimoji="0" sz="2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SzPct val="100000"/>
        <a:buFont typeface="Wingdings" pitchFamily="2" charset="2"/>
        <a:buChar char="§"/>
        <a:defRPr kumimoji="0" sz="24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kumimoji="0" sz="20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SzPct val="100000"/>
        <a:buFont typeface="Wingdings" pitchFamily="2" charset="2"/>
        <a:buChar char="§"/>
        <a:defRPr kumimoji="0" lang="en-US" sz="2000" kern="1200" smtClean="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customXml" Target="../ink/ink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w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7.w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willis.zippykid.netdna-cdn.com/wp-content/uploads/2013/04/645x400xconnected-world_645x400.jpg.pagespeed.ic.upV43dj9l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t="-788" r="-12504" b="788"/>
          <a:stretch/>
        </p:blipFill>
        <p:spPr bwMode="auto">
          <a:xfrm>
            <a:off x="9144" y="-42672"/>
            <a:ext cx="11233746" cy="696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548680"/>
            <a:ext cx="7406640" cy="836854"/>
          </a:xfrm>
        </p:spPr>
        <p:txBody>
          <a:bodyPr>
            <a:normAutofit fontScale="90000"/>
          </a:bodyPr>
          <a:lstStyle/>
          <a:p>
            <a:pPr algn="ctr"/>
            <a:r>
              <a:rPr lang="is-I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The Structure of </a:t>
            </a:r>
            <a:br>
              <a:rPr lang="is-I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is-IS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Information Networks</a:t>
            </a:r>
            <a:endParaRPr lang="is-IS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988840"/>
            <a:ext cx="7406640" cy="792088"/>
          </a:xfrm>
        </p:spPr>
        <p:txBody>
          <a:bodyPr/>
          <a:lstStyle/>
          <a:p>
            <a:pPr algn="ctr"/>
            <a:r>
              <a:rPr lang="is-IS" i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with emphasis on information and social networks</a:t>
            </a:r>
          </a:p>
          <a:p>
            <a:pPr algn="ctr"/>
            <a:endParaRPr lang="is-IS" i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endParaRPr lang="is-IS" i="1" dirty="0" smtClean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762887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s-IS" sz="4000" dirty="0" smtClean="0">
              <a:solidFill>
                <a:prstClr val="white"/>
              </a:solidFill>
            </a:endParaRPr>
          </a:p>
          <a:p>
            <a:pPr algn="ctr"/>
            <a:endParaRPr lang="is-IS" sz="4000" dirty="0" smtClean="0">
              <a:solidFill>
                <a:prstClr val="white"/>
              </a:solidFill>
            </a:endParaRPr>
          </a:p>
          <a:p>
            <a:pPr algn="ctr"/>
            <a:r>
              <a:rPr lang="is-IS" sz="4000" i="1" dirty="0">
                <a:solidFill>
                  <a:prstClr val="white"/>
                </a:solidFill>
              </a:rPr>
              <a:t>Y</a:t>
            </a:r>
            <a:r>
              <a:rPr lang="is-IS" sz="4000" i="1" dirty="0" smtClean="0">
                <a:solidFill>
                  <a:prstClr val="white"/>
                </a:solidFill>
              </a:rPr>
              <a:t>mir Vigfusson</a:t>
            </a:r>
          </a:p>
          <a:p>
            <a:pPr algn="ctr"/>
            <a:endParaRPr lang="is-IS" sz="4000" dirty="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1447800"/>
            <a:ext cx="8077200" cy="3581400"/>
          </a:xfrm>
          <a:prstGeom prst="rect">
            <a:avLst/>
          </a:prstGeom>
        </p:spPr>
        <p:txBody>
          <a:bodyPr vert="horz" lIns="91440" tIns="0" rIns="4572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700" b="1" kern="1200">
                <a:solidFill>
                  <a:schemeClr val="accent1">
                    <a:satMod val="1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Strength of Weak Ties and Community Structure in Networks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968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0804" y="1476375"/>
            <a:ext cx="5023196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Phones: Edge Overlap vs.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038600" cy="5410200"/>
          </a:xfrm>
        </p:spPr>
        <p:txBody>
          <a:bodyPr>
            <a:normAutofit/>
          </a:bodyPr>
          <a:lstStyle/>
          <a:p>
            <a:r>
              <a:rPr lang="en-US" b="1" dirty="0"/>
              <a:t>Cell-phone network</a:t>
            </a:r>
            <a:endParaRPr lang="en-US" b="1" dirty="0" smtClean="0">
              <a:solidFill>
                <a:schemeClr val="accent2"/>
              </a:solidFill>
            </a:endParaRPr>
          </a:p>
          <a:p>
            <a:r>
              <a:rPr lang="en-US" b="1" dirty="0" smtClean="0">
                <a:solidFill>
                  <a:schemeClr val="accent2"/>
                </a:solidFill>
              </a:rPr>
              <a:t>Observation:</a:t>
            </a:r>
          </a:p>
          <a:p>
            <a:pPr lvl="1"/>
            <a:r>
              <a:rPr lang="en-US" dirty="0"/>
              <a:t>Highly used </a:t>
            </a:r>
            <a:r>
              <a:rPr lang="en-US" dirty="0" smtClean="0"/>
              <a:t>links </a:t>
            </a:r>
            <a:br>
              <a:rPr lang="en-US" dirty="0" smtClean="0"/>
            </a:br>
            <a:r>
              <a:rPr lang="en-US" dirty="0" smtClean="0"/>
              <a:t>have high overlap!</a:t>
            </a:r>
            <a:endParaRPr lang="en-US" dirty="0"/>
          </a:p>
          <a:p>
            <a:pPr lvl="8"/>
            <a:endParaRPr lang="en-US" sz="1000" b="1" dirty="0" smtClean="0"/>
          </a:p>
          <a:p>
            <a:pPr lvl="8"/>
            <a:endParaRPr lang="en-US" sz="1000" b="1" dirty="0"/>
          </a:p>
          <a:p>
            <a:pPr lvl="8"/>
            <a:endParaRPr lang="en-US" sz="1000" b="1" dirty="0" smtClean="0"/>
          </a:p>
          <a:p>
            <a:r>
              <a:rPr lang="en-US" sz="2400" b="1" dirty="0" smtClean="0"/>
              <a:t>Legend</a:t>
            </a:r>
            <a:r>
              <a:rPr lang="en-US" sz="2400" b="1" dirty="0"/>
              <a:t>:</a:t>
            </a:r>
          </a:p>
          <a:p>
            <a:pPr lvl="1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Permuted strengths: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en-US" sz="2000" dirty="0" smtClean="0"/>
              <a:t>Keep </a:t>
            </a:r>
            <a:br>
              <a:rPr lang="en-US" sz="2000" dirty="0" smtClean="0"/>
            </a:br>
            <a:r>
              <a:rPr lang="en-US" sz="2000" dirty="0" smtClean="0"/>
              <a:t>the network structure </a:t>
            </a:r>
            <a:br>
              <a:rPr lang="en-US" sz="2000" dirty="0" smtClean="0"/>
            </a:br>
            <a:r>
              <a:rPr lang="en-US" sz="2000" dirty="0" smtClean="0"/>
              <a:t>but randomly reassign </a:t>
            </a:r>
            <a:br>
              <a:rPr lang="en-US" sz="2000" dirty="0" smtClean="0"/>
            </a:br>
            <a:r>
              <a:rPr lang="en-US" sz="2000" dirty="0" smtClean="0"/>
              <a:t>edge strengths</a:t>
            </a:r>
          </a:p>
          <a:p>
            <a:pPr lvl="1"/>
            <a:r>
              <a:rPr lang="en-US" sz="2000" b="1" dirty="0" err="1" smtClean="0"/>
              <a:t>Betweenness</a:t>
            </a:r>
            <a:r>
              <a:rPr lang="en-US" sz="2000" b="1" dirty="0" smtClean="0"/>
              <a:t> centrality:</a:t>
            </a:r>
            <a:r>
              <a:rPr lang="en-US" sz="2000" dirty="0" smtClean="0"/>
              <a:t> number of shortest paths going through an edge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F5790-0CC5-4113-BBFB-BFBE0E2F12B1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05800" y="2446879"/>
            <a:ext cx="67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True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2989623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Permuted strengths</a:t>
            </a:r>
            <a:endParaRPr lang="en-US" sz="1600" b="1" dirty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47244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Betweenness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centrality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105400" y="5824112"/>
            <a:ext cx="3872443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Edge strength (#calls)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 rot="16200000">
            <a:off x="3079944" y="3667753"/>
            <a:ext cx="2722894" cy="457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b="1" dirty="0" smtClean="0">
                <a:latin typeface="Arial" pitchFamily="34" charset="0"/>
                <a:cs typeface="Arial" pitchFamily="34" charset="0"/>
              </a:rPr>
              <a:t>Neighborhood  overlap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83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Real Network, Real Tie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799"/>
            <a:ext cx="8610600" cy="12192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Real edge strengths in mobile call graph</a:t>
            </a:r>
          </a:p>
          <a:p>
            <a:pPr lvl="1"/>
            <a:r>
              <a:rPr lang="en-US" dirty="0" smtClean="0"/>
              <a:t>Strong ties are more embedded (have higher overlap)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96E86-1F60-43E5-9E98-C29068AB21A9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3113" y="1447800"/>
            <a:ext cx="505777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981200" y="1600200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8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987552"/>
          </a:xfrm>
        </p:spPr>
        <p:txBody>
          <a:bodyPr>
            <a:normAutofit/>
          </a:bodyPr>
          <a:lstStyle/>
          <a:p>
            <a:r>
              <a:rPr lang="en-US" dirty="0" smtClean="0"/>
              <a:t>Real Net, Permuted Tie Strengths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371601"/>
          </a:xfrm>
        </p:spPr>
        <p:txBody>
          <a:bodyPr>
            <a:normAutofit/>
          </a:bodyPr>
          <a:lstStyle/>
          <a:p>
            <a:r>
              <a:rPr lang="en-US" b="1" dirty="0" smtClean="0"/>
              <a:t>Same network, same set of edge strengths</a:t>
            </a:r>
            <a:br>
              <a:rPr lang="en-US" b="1" dirty="0" smtClean="0"/>
            </a:br>
            <a:r>
              <a:rPr lang="en-US" dirty="0" smtClean="0"/>
              <a:t>but now </a:t>
            </a:r>
            <a:r>
              <a:rPr lang="en-US" b="1" dirty="0" smtClean="0">
                <a:solidFill>
                  <a:schemeClr val="accent3"/>
                </a:solidFill>
              </a:rPr>
              <a:t>strengths are randomly shuffled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0A64-9E8D-463C-95A5-3785A67A497B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4153" y="1524000"/>
            <a:ext cx="50292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905000" y="1524000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Edge </a:t>
            </a:r>
            <a:r>
              <a:rPr lang="en-US" dirty="0" err="1" smtClean="0"/>
              <a:t>Betweenness</a:t>
            </a:r>
            <a:r>
              <a:rPr lang="en-US" dirty="0" smtClean="0"/>
              <a:t> Centrality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799"/>
            <a:ext cx="8534400" cy="129540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Edges strength is labeled based on </a:t>
            </a:r>
            <a:r>
              <a:rPr lang="en-US" b="1" dirty="0" err="1" smtClean="0">
                <a:solidFill>
                  <a:schemeClr val="accent3"/>
                </a:solidFill>
              </a:rPr>
              <a:t>betweenness</a:t>
            </a:r>
            <a:r>
              <a:rPr lang="en-US" b="1" dirty="0" smtClean="0">
                <a:solidFill>
                  <a:schemeClr val="accent3"/>
                </a:solidFill>
              </a:rPr>
              <a:t> centrality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(number of shortest paths passing through an edge)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803EA-752E-458D-B204-6BE330457C32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760" y="1613277"/>
            <a:ext cx="51435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905000" y="1524000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735828" y="1219200"/>
            <a:ext cx="2270760" cy="975360"/>
            <a:chOff x="6088632" y="2606040"/>
            <a:chExt cx="2270760" cy="975360"/>
          </a:xfrm>
        </p:grpSpPr>
        <p:cxnSp>
          <p:nvCxnSpPr>
            <p:cNvPr id="22" name="Straight Arrow Connector 21"/>
            <p:cNvCxnSpPr>
              <a:stCxn id="40" idx="5"/>
              <a:endCxn id="29" idx="1"/>
            </p:cNvCxnSpPr>
            <p:nvPr/>
          </p:nvCxnSpPr>
          <p:spPr>
            <a:xfrm>
              <a:off x="6701930" y="2762138"/>
              <a:ext cx="304772" cy="25697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29" idx="6"/>
              <a:endCxn id="37" idx="2"/>
            </p:cNvCxnSpPr>
            <p:nvPr/>
          </p:nvCxnSpPr>
          <p:spPr>
            <a:xfrm>
              <a:off x="7162800" y="3083768"/>
              <a:ext cx="327912" cy="10139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40" idx="4"/>
              <a:endCxn id="41" idx="0"/>
            </p:cNvCxnSpPr>
            <p:nvPr/>
          </p:nvCxnSpPr>
          <p:spPr>
            <a:xfrm flipH="1">
              <a:off x="6561072" y="2788920"/>
              <a:ext cx="76200" cy="6096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>
              <a:stCxn id="41" idx="1"/>
              <a:endCxn id="30" idx="5"/>
            </p:cNvCxnSpPr>
            <p:nvPr/>
          </p:nvCxnSpPr>
          <p:spPr>
            <a:xfrm flipH="1" flipV="1">
              <a:off x="6244730" y="3234111"/>
              <a:ext cx="251684" cy="191191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40" idx="3"/>
              <a:endCxn id="30" idx="7"/>
            </p:cNvCxnSpPr>
            <p:nvPr/>
          </p:nvCxnSpPr>
          <p:spPr>
            <a:xfrm flipH="1">
              <a:off x="6244730" y="2762138"/>
              <a:ext cx="327884" cy="342657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9" idx="3"/>
              <a:endCxn id="41" idx="7"/>
            </p:cNvCxnSpPr>
            <p:nvPr/>
          </p:nvCxnSpPr>
          <p:spPr>
            <a:xfrm flipH="1">
              <a:off x="6625730" y="3148426"/>
              <a:ext cx="380972" cy="276876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30" idx="6"/>
              <a:endCxn id="29" idx="2"/>
            </p:cNvCxnSpPr>
            <p:nvPr/>
          </p:nvCxnSpPr>
          <p:spPr>
            <a:xfrm flipV="1">
              <a:off x="6271512" y="3083768"/>
              <a:ext cx="708408" cy="85685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/>
            <p:cNvSpPr/>
            <p:nvPr/>
          </p:nvSpPr>
          <p:spPr>
            <a:xfrm>
              <a:off x="6979920" y="2992328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088632" y="3078013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31" name="Straight Arrow Connector 30"/>
            <p:cNvCxnSpPr>
              <a:stCxn id="36" idx="6"/>
              <a:endCxn id="38" idx="2"/>
            </p:cNvCxnSpPr>
            <p:nvPr/>
          </p:nvCxnSpPr>
          <p:spPr>
            <a:xfrm>
              <a:off x="7897166" y="2773680"/>
              <a:ext cx="279346" cy="121453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37" idx="0"/>
              <a:endCxn id="36" idx="3"/>
            </p:cNvCxnSpPr>
            <p:nvPr/>
          </p:nvCxnSpPr>
          <p:spPr>
            <a:xfrm flipV="1">
              <a:off x="7582152" y="2838338"/>
              <a:ext cx="158916" cy="25538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37" idx="6"/>
              <a:endCxn id="39" idx="2"/>
            </p:cNvCxnSpPr>
            <p:nvPr/>
          </p:nvCxnSpPr>
          <p:spPr>
            <a:xfrm>
              <a:off x="7673592" y="3185160"/>
              <a:ext cx="426720" cy="212893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36" idx="4"/>
              <a:endCxn id="39" idx="1"/>
            </p:cNvCxnSpPr>
            <p:nvPr/>
          </p:nvCxnSpPr>
          <p:spPr>
            <a:xfrm>
              <a:off x="7805726" y="2865120"/>
              <a:ext cx="321368" cy="468275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39" idx="0"/>
              <a:endCxn id="38" idx="4"/>
            </p:cNvCxnSpPr>
            <p:nvPr/>
          </p:nvCxnSpPr>
          <p:spPr>
            <a:xfrm flipV="1">
              <a:off x="8191752" y="2986573"/>
              <a:ext cx="76200" cy="32004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Oval 35"/>
            <p:cNvSpPr/>
            <p:nvPr/>
          </p:nvSpPr>
          <p:spPr>
            <a:xfrm>
              <a:off x="7714286" y="268224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7490712" y="30937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8176512" y="2803693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" name="Oval 38"/>
            <p:cNvSpPr/>
            <p:nvPr/>
          </p:nvSpPr>
          <p:spPr>
            <a:xfrm>
              <a:off x="8100312" y="3306613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6545832" y="260604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1" name="Oval 40"/>
            <p:cNvSpPr/>
            <p:nvPr/>
          </p:nvSpPr>
          <p:spPr>
            <a:xfrm>
              <a:off x="6469632" y="33985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7557327" y="2222474"/>
            <a:ext cx="6463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b=16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7909347" y="1798320"/>
            <a:ext cx="64605" cy="457909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8256809" y="2385501"/>
            <a:ext cx="704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b=7.5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8512059" y="1993519"/>
            <a:ext cx="64605" cy="457909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095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/>
          <p:cNvCxnSpPr>
            <a:stCxn id="7" idx="1"/>
          </p:cNvCxnSpPr>
          <p:nvPr/>
        </p:nvCxnSpPr>
        <p:spPr>
          <a:xfrm>
            <a:off x="7658100" y="5409713"/>
            <a:ext cx="342900" cy="29221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Removal by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991100"/>
            <a:ext cx="8610600" cy="1714500"/>
          </a:xfrm>
        </p:spPr>
        <p:txBody>
          <a:bodyPr>
            <a:normAutofit/>
          </a:bodyPr>
          <a:lstStyle/>
          <a:p>
            <a:r>
              <a:rPr lang="en-US" dirty="0" smtClean="0"/>
              <a:t>Removing links by </a:t>
            </a:r>
            <a:r>
              <a:rPr lang="en-US" b="1" dirty="0" smtClean="0">
                <a:solidFill>
                  <a:schemeClr val="accent4"/>
                </a:solidFill>
              </a:rPr>
              <a:t>strength (#calls)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Low to high</a:t>
            </a:r>
          </a:p>
          <a:p>
            <a:pPr lvl="1"/>
            <a:r>
              <a:rPr lang="en-US" dirty="0" smtClean="0"/>
              <a:t>High to 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29E6-02E7-4B5C-A5D0-9EB49137902D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1106424"/>
            <a:ext cx="6391275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168422" y="4621768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Fraction of removed links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751487" y="2801565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Size of largest component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7543800" y="5105400"/>
            <a:ext cx="2286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43800" y="5105400"/>
            <a:ext cx="1524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20000" y="51054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696200" y="5029200"/>
            <a:ext cx="76200" cy="228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467600" y="5181600"/>
            <a:ext cx="2286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 flipV="1">
            <a:off x="7467600" y="5143500"/>
            <a:ext cx="381000" cy="5117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534400" y="5119829"/>
            <a:ext cx="2286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534400" y="5119829"/>
            <a:ext cx="1524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610600" y="5119829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686800" y="5043629"/>
            <a:ext cx="76200" cy="228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458200" y="5196029"/>
            <a:ext cx="2286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8458200" y="5157929"/>
            <a:ext cx="381000" cy="5117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8001000" y="5778124"/>
            <a:ext cx="2286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001000" y="5778124"/>
            <a:ext cx="1524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077200" y="5778124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8153400" y="5701924"/>
            <a:ext cx="76200" cy="228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24800" y="5854324"/>
            <a:ext cx="2286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924800" y="5816224"/>
            <a:ext cx="381000" cy="5117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7" idx="0"/>
            <a:endCxn id="12" idx="2"/>
          </p:cNvCxnSpPr>
          <p:nvPr/>
        </p:nvCxnSpPr>
        <p:spPr>
          <a:xfrm>
            <a:off x="7924356" y="5181600"/>
            <a:ext cx="459299" cy="13076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8382000" y="5423276"/>
            <a:ext cx="152400" cy="27864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7863479" y="5272229"/>
            <a:ext cx="533400" cy="6177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3" idx="0"/>
            <a:endCxn id="12" idx="1"/>
          </p:cNvCxnSpPr>
          <p:nvPr/>
        </p:nvCxnSpPr>
        <p:spPr>
          <a:xfrm flipV="1">
            <a:off x="8396435" y="5422789"/>
            <a:ext cx="252265" cy="44461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loud 6"/>
          <p:cNvSpPr/>
          <p:nvPr/>
        </p:nvSpPr>
        <p:spPr>
          <a:xfrm>
            <a:off x="7391400" y="4953000"/>
            <a:ext cx="533400" cy="457200"/>
          </a:xfrm>
          <a:prstGeom prst="cloud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loud 11"/>
          <p:cNvSpPr/>
          <p:nvPr/>
        </p:nvSpPr>
        <p:spPr>
          <a:xfrm>
            <a:off x="8382000" y="4966076"/>
            <a:ext cx="533400" cy="457200"/>
          </a:xfrm>
          <a:prstGeom prst="cloud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3" name="Cloud 12"/>
          <p:cNvSpPr/>
          <p:nvPr/>
        </p:nvSpPr>
        <p:spPr>
          <a:xfrm>
            <a:off x="7863479" y="5638800"/>
            <a:ext cx="533400" cy="457200"/>
          </a:xfrm>
          <a:prstGeom prst="cloud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7076790" y="6120825"/>
            <a:ext cx="2219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Conceptual picture </a:t>
            </a:r>
            <a:b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of network structure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404318" y="1451745"/>
            <a:ext cx="1564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disconnects</a:t>
            </a:r>
            <a:b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 network sooner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1200" y="3657600"/>
            <a:ext cx="609600" cy="6858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08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8" grpId="0"/>
      <p:bldP spid="9" grpId="0"/>
      <p:bldP spid="7" grpId="0" animBg="1"/>
      <p:bldP spid="12" grpId="0" animBg="1"/>
      <p:bldP spid="13" grpId="0" animBg="1"/>
      <p:bldP spid="53" grpId="0"/>
      <p:bldP spid="55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Removal by Overlap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969907"/>
            <a:ext cx="8229600" cy="1735693"/>
          </a:xfrm>
        </p:spPr>
        <p:txBody>
          <a:bodyPr>
            <a:normAutofit/>
          </a:bodyPr>
          <a:lstStyle/>
          <a:p>
            <a:r>
              <a:rPr lang="en-US" dirty="0" smtClean="0"/>
              <a:t>Removing links based on </a:t>
            </a:r>
            <a:r>
              <a:rPr lang="en-US" b="1" dirty="0" smtClean="0">
                <a:solidFill>
                  <a:schemeClr val="accent4"/>
                </a:solidFill>
              </a:rPr>
              <a:t>overlap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Low to high</a:t>
            </a:r>
          </a:p>
          <a:p>
            <a:pPr lvl="1"/>
            <a:r>
              <a:rPr lang="en-US" dirty="0" smtClean="0"/>
              <a:t>High to low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ED4B7-1CF0-4020-BB76-A7CD2BF66C46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219200"/>
            <a:ext cx="63627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44820" y="4600575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Fraction of removed links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875089" y="2780372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Size of largest component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Connector 13"/>
          <p:cNvCxnSpPr>
            <a:stCxn id="37" idx="1"/>
          </p:cNvCxnSpPr>
          <p:nvPr/>
        </p:nvCxnSpPr>
        <p:spPr>
          <a:xfrm>
            <a:off x="7658100" y="5409713"/>
            <a:ext cx="342900" cy="29221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543800" y="5105400"/>
            <a:ext cx="2286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543800" y="5105400"/>
            <a:ext cx="1524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20000" y="5105400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96200" y="5029200"/>
            <a:ext cx="76200" cy="228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467600" y="5181600"/>
            <a:ext cx="2286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7467600" y="5143500"/>
            <a:ext cx="381000" cy="5117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534400" y="5119829"/>
            <a:ext cx="2286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534400" y="5119829"/>
            <a:ext cx="1524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610600" y="5119829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686800" y="5043629"/>
            <a:ext cx="76200" cy="228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458200" y="5196029"/>
            <a:ext cx="2286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8458200" y="5157929"/>
            <a:ext cx="381000" cy="5117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8001000" y="5778124"/>
            <a:ext cx="2286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001000" y="5778124"/>
            <a:ext cx="1524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77200" y="5778124"/>
            <a:ext cx="2286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153400" y="5701924"/>
            <a:ext cx="76200" cy="228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7924800" y="5854324"/>
            <a:ext cx="228600" cy="1524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 flipV="1">
            <a:off x="7924800" y="5816224"/>
            <a:ext cx="381000" cy="5117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37" idx="0"/>
            <a:endCxn id="38" idx="2"/>
          </p:cNvCxnSpPr>
          <p:nvPr/>
        </p:nvCxnSpPr>
        <p:spPr>
          <a:xfrm>
            <a:off x="7924356" y="5181600"/>
            <a:ext cx="459299" cy="13076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8382000" y="5423276"/>
            <a:ext cx="152400" cy="278648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863479" y="5272229"/>
            <a:ext cx="533400" cy="6177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9" idx="0"/>
            <a:endCxn id="38" idx="1"/>
          </p:cNvCxnSpPr>
          <p:nvPr/>
        </p:nvCxnSpPr>
        <p:spPr>
          <a:xfrm flipV="1">
            <a:off x="8396435" y="5422789"/>
            <a:ext cx="252265" cy="444611"/>
          </a:xfrm>
          <a:prstGeom prst="line">
            <a:avLst/>
          </a:prstGeom>
          <a:ln w="952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Cloud 36"/>
          <p:cNvSpPr/>
          <p:nvPr/>
        </p:nvSpPr>
        <p:spPr>
          <a:xfrm>
            <a:off x="7391400" y="4953000"/>
            <a:ext cx="533400" cy="457200"/>
          </a:xfrm>
          <a:prstGeom prst="cloud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loud 37"/>
          <p:cNvSpPr/>
          <p:nvPr/>
        </p:nvSpPr>
        <p:spPr>
          <a:xfrm>
            <a:off x="8382000" y="4966076"/>
            <a:ext cx="533400" cy="457200"/>
          </a:xfrm>
          <a:prstGeom prst="cloud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9" name="Cloud 38"/>
          <p:cNvSpPr/>
          <p:nvPr/>
        </p:nvSpPr>
        <p:spPr>
          <a:xfrm>
            <a:off x="7863479" y="5638800"/>
            <a:ext cx="533400" cy="457200"/>
          </a:xfrm>
          <a:prstGeom prst="cloud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076790" y="6120825"/>
            <a:ext cx="2219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Conceptual picture </a:t>
            </a:r>
            <a:b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of network structure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404318" y="1451745"/>
            <a:ext cx="1564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disconnects</a:t>
            </a:r>
            <a:b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 network sooner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957347" y="3657600"/>
            <a:ext cx="609600" cy="6858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1" grpId="0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Example: Facebook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C37B-0010-4FE2-ACC0-8677CE4BEEB8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561" y="1143000"/>
            <a:ext cx="496487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6706" y="0"/>
            <a:ext cx="158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[Marlow et al. ‘09]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25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Small Detour:</a:t>
            </a:r>
            <a:r>
              <a:rPr lang="en-US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Structural </a:t>
            </a:r>
            <a:r>
              <a:rPr lang="en-US" dirty="0"/>
              <a:t>Holes</a:t>
            </a:r>
            <a:endParaRPr lang="en-US" b="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0E79-7895-41F3-9CCF-B9B23111CF32}" type="datetime1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Small Detour:</a:t>
            </a:r>
            <a:r>
              <a:rPr lang="en-US" dirty="0" smtClean="0"/>
              <a:t> Structural Holes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BF67B-B87B-451A-A1C8-EE2A7618D8F7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086531" y="0"/>
            <a:ext cx="1057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[Ron Burt]</a:t>
            </a:r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9213" y="1600200"/>
            <a:ext cx="65055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37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Holes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352D-B625-4349-BAEE-8A4F3F7E2BBE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025" y="1447800"/>
            <a:ext cx="3533775" cy="367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2896" y="1295400"/>
            <a:ext cx="411966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038225" y="5410200"/>
            <a:ext cx="2307042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Major  </a:t>
            </a:r>
            <a:r>
              <a:rPr lang="en-US" dirty="0" smtClean="0"/>
              <a:t>structural holes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67467" y="5410200"/>
            <a:ext cx="260359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Spanning </a:t>
            </a:r>
            <a:r>
              <a:rPr lang="en-US" dirty="0" smtClean="0"/>
              <a:t>structural holes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200" y="5983069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Structural Holes provide ego with access </a:t>
            </a:r>
            <a:br>
              <a:rPr lang="en-US" b="1" dirty="0" smtClean="0"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latin typeface="Arial" pitchFamily="34" charset="0"/>
                <a:cs typeface="Arial" pitchFamily="34" charset="0"/>
              </a:rPr>
              <a:t>to novel information, power, freedom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01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Networks: Flow of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848600" cy="525780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How </a:t>
            </a:r>
            <a:r>
              <a:rPr lang="en-US" b="1" dirty="0" smtClean="0">
                <a:solidFill>
                  <a:schemeClr val="accent4"/>
                </a:solidFill>
              </a:rPr>
              <a:t>does information </a:t>
            </a:r>
            <a:r>
              <a:rPr lang="en-US" b="1" dirty="0" smtClean="0">
                <a:solidFill>
                  <a:schemeClr val="accent4"/>
                </a:solidFill>
              </a:rPr>
              <a:t>flows through the network?</a:t>
            </a:r>
          </a:p>
          <a:p>
            <a:pPr lvl="8"/>
            <a:endParaRPr lang="en-US" dirty="0" smtClean="0"/>
          </a:p>
          <a:p>
            <a:r>
              <a:rPr lang="en-US" b="1" dirty="0" smtClean="0"/>
              <a:t>How </a:t>
            </a:r>
            <a:r>
              <a:rPr lang="en-US" b="1" dirty="0" smtClean="0"/>
              <a:t>do different </a:t>
            </a:r>
            <a:r>
              <a:rPr lang="en-US" b="1" dirty="0" smtClean="0">
                <a:solidFill>
                  <a:schemeClr val="accent4"/>
                </a:solidFill>
              </a:rPr>
              <a:t>nodes</a:t>
            </a:r>
            <a:r>
              <a:rPr lang="en-US" b="1" dirty="0" smtClean="0"/>
              <a:t> play structurally distinct roles in this process?</a:t>
            </a:r>
          </a:p>
          <a:p>
            <a:pPr lvl="8"/>
            <a:endParaRPr lang="en-US" dirty="0" smtClean="0"/>
          </a:p>
          <a:p>
            <a:r>
              <a:rPr lang="en-US" b="1" dirty="0" smtClean="0"/>
              <a:t>How </a:t>
            </a:r>
            <a:r>
              <a:rPr lang="en-US" b="1" dirty="0" smtClean="0"/>
              <a:t>do different </a:t>
            </a:r>
            <a:r>
              <a:rPr lang="en-US" b="1" dirty="0" smtClean="0">
                <a:solidFill>
                  <a:schemeClr val="accent4"/>
                </a:solidFill>
              </a:rPr>
              <a:t>links</a:t>
            </a:r>
            <a:r>
              <a:rPr lang="en-US" b="1" dirty="0" smtClean="0"/>
              <a:t> (</a:t>
            </a:r>
            <a:r>
              <a:rPr lang="en-US" b="1" dirty="0" smtClean="0">
                <a:solidFill>
                  <a:schemeClr val="accent3"/>
                </a:solidFill>
              </a:rPr>
              <a:t>short</a:t>
            </a:r>
            <a:r>
              <a:rPr lang="en-US" b="1" dirty="0" smtClean="0"/>
              <a:t> range vs. </a:t>
            </a:r>
            <a:r>
              <a:rPr lang="en-US" b="1" dirty="0" smtClean="0">
                <a:solidFill>
                  <a:schemeClr val="accent2"/>
                </a:solidFill>
              </a:rPr>
              <a:t>long</a:t>
            </a:r>
            <a:r>
              <a:rPr lang="en-US" b="1" dirty="0" smtClean="0"/>
              <a:t> range) play different roles in diffusion?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EAC02-614A-4271-A4B4-EA83C4015AC1}" type="datetime1">
              <a:rPr lang="en-US" smtClean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Jure Leskovec, Stanford CS224W: Social and Information Network Analysis, http://cs224w.stanford.edu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69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915400" cy="9875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Structural Holes: Network Constraint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The “network constraint” measure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[Burt]:</a:t>
            </a:r>
          </a:p>
          <a:p>
            <a:pPr lvl="1"/>
            <a:r>
              <a:rPr lang="en-US" b="1" dirty="0"/>
              <a:t>To what extent are person’s </a:t>
            </a:r>
            <a:r>
              <a:rPr lang="en-US" b="1" dirty="0" smtClean="0"/>
              <a:t>contacts </a:t>
            </a:r>
            <a:r>
              <a:rPr lang="en-US" b="1" dirty="0"/>
              <a:t>redundant</a:t>
            </a:r>
          </a:p>
          <a:p>
            <a:pPr lvl="2"/>
            <a:endParaRPr lang="en-US" dirty="0" smtClean="0">
              <a:solidFill>
                <a:schemeClr val="accent2"/>
              </a:solidFill>
            </a:endParaRPr>
          </a:p>
          <a:p>
            <a:pPr lvl="2"/>
            <a:endParaRPr lang="en-US" dirty="0">
              <a:solidFill>
                <a:schemeClr val="accent2"/>
              </a:solidFill>
            </a:endParaRPr>
          </a:p>
          <a:p>
            <a:pPr lvl="2"/>
            <a:endParaRPr lang="en-US" dirty="0" smtClean="0">
              <a:solidFill>
                <a:schemeClr val="accent2"/>
              </a:solidFill>
            </a:endParaRPr>
          </a:p>
          <a:p>
            <a:pPr lvl="3"/>
            <a:endParaRPr lang="en-US" dirty="0" smtClean="0">
              <a:solidFill>
                <a:schemeClr val="accent2"/>
              </a:solidFill>
            </a:endParaRPr>
          </a:p>
          <a:p>
            <a:pPr lvl="2"/>
            <a:r>
              <a:rPr lang="en-US" b="1" dirty="0" smtClean="0">
                <a:solidFill>
                  <a:schemeClr val="accent2"/>
                </a:solidFill>
              </a:rPr>
              <a:t>Low</a:t>
            </a:r>
            <a:r>
              <a:rPr lang="en-US" dirty="0"/>
              <a:t>: disconnected contacts</a:t>
            </a:r>
          </a:p>
          <a:p>
            <a:pPr lvl="2"/>
            <a:r>
              <a:rPr lang="en-US" b="1" dirty="0">
                <a:solidFill>
                  <a:schemeClr val="accent4"/>
                </a:solidFill>
              </a:rPr>
              <a:t>High</a:t>
            </a:r>
            <a:r>
              <a:rPr lang="en-US" dirty="0"/>
              <a:t>:  contacts that are </a:t>
            </a:r>
            <a:br>
              <a:rPr lang="en-US" dirty="0"/>
            </a:br>
            <a:r>
              <a:rPr lang="en-US" dirty="0" smtClean="0"/>
              <a:t>close </a:t>
            </a:r>
            <a:r>
              <a:rPr lang="en-US" dirty="0"/>
              <a:t>or strongly tied</a:t>
            </a:r>
          </a:p>
          <a:p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11536-11DA-4540-88B3-DA06713D640C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694028"/>
              </p:ext>
            </p:extLst>
          </p:nvPr>
        </p:nvGraphicFramePr>
        <p:xfrm>
          <a:off x="838200" y="5337175"/>
          <a:ext cx="5324475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0" name="Equation" r:id="rId4" imgW="2311200" imgH="482400" progId="Equation.3">
                  <p:embed/>
                </p:oleObj>
              </mc:Choice>
              <mc:Fallback>
                <p:oleObj name="Equation" r:id="rId4" imgW="2311200" imgH="482400" progId="Equation.3">
                  <p:embed/>
                  <p:pic>
                    <p:nvPicPr>
                      <p:cNvPr id="0" name=""/>
                      <p:cNvPicPr preferRelativeResize="0"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37175"/>
                        <a:ext cx="5324475" cy="1063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Line 8"/>
          <p:cNvSpPr>
            <a:spLocks noChangeShapeType="1"/>
          </p:cNvSpPr>
          <p:nvPr/>
        </p:nvSpPr>
        <p:spPr bwMode="auto">
          <a:xfrm flipV="1">
            <a:off x="6700346" y="3872481"/>
            <a:ext cx="975360" cy="158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7675706" y="3872481"/>
            <a:ext cx="0" cy="623319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7675706" y="3874068"/>
            <a:ext cx="1086807" cy="36623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 flipV="1">
            <a:off x="7675704" y="2910839"/>
            <a:ext cx="1" cy="961641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 flipH="1" flipV="1">
            <a:off x="7732224" y="2912642"/>
            <a:ext cx="968336" cy="99805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7447106" y="3491481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 dirty="0" err="1">
                <a:latin typeface="Times New Roman" pitchFamily="18" charset="0"/>
              </a:rPr>
              <a:t>i</a:t>
            </a:r>
            <a:endParaRPr lang="en-US" i="1" dirty="0">
              <a:latin typeface="Times New Roman" pitchFamily="18" charset="0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8606688" y="3957917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>
                <a:latin typeface="Times New Roman" pitchFamily="18" charset="0"/>
              </a:rPr>
              <a:t>j</a:t>
            </a: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7751906" y="253609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 dirty="0">
                <a:latin typeface="Times New Roman" pitchFamily="18" charset="0"/>
              </a:rPr>
              <a:t>k</a:t>
            </a:r>
          </a:p>
        </p:txBody>
      </p:sp>
      <p:sp>
        <p:nvSpPr>
          <p:cNvPr id="4115" name="Oval 19"/>
          <p:cNvSpPr>
            <a:spLocks noChangeArrowheads="1"/>
          </p:cNvSpPr>
          <p:nvPr/>
        </p:nvSpPr>
        <p:spPr bwMode="auto">
          <a:xfrm>
            <a:off x="7543313" y="3773532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8" name="Oval 22"/>
          <p:cNvSpPr>
            <a:spLocks noChangeArrowheads="1"/>
          </p:cNvSpPr>
          <p:nvPr/>
        </p:nvSpPr>
        <p:spPr bwMode="auto">
          <a:xfrm>
            <a:off x="7541725" y="277368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19" name="Oval 23"/>
          <p:cNvSpPr>
            <a:spLocks noChangeArrowheads="1"/>
          </p:cNvSpPr>
          <p:nvPr/>
        </p:nvSpPr>
        <p:spPr bwMode="auto">
          <a:xfrm>
            <a:off x="6563186" y="3735321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20" name="Text Box 24"/>
          <p:cNvSpPr txBox="1">
            <a:spLocks noChangeArrowheads="1"/>
          </p:cNvSpPr>
          <p:nvPr/>
        </p:nvSpPr>
        <p:spPr bwMode="auto">
          <a:xfrm>
            <a:off x="7751906" y="3810000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 dirty="0" smtClean="0">
                <a:latin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</a:rPr>
              <a:t>15</a:t>
            </a:r>
            <a:r>
              <a:rPr lang="en-US" i="1" dirty="0" smtClean="0">
                <a:latin typeface="Times New Roman" pitchFamily="18" charset="0"/>
              </a:rPr>
              <a:t>=¼</a:t>
            </a:r>
            <a:endParaRPr lang="en-US" i="1" dirty="0">
              <a:latin typeface="Times New Roman" pitchFamily="18" charset="0"/>
            </a:endParaRP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8087358" y="2983468"/>
            <a:ext cx="106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 dirty="0" smtClean="0">
                <a:latin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</a:rPr>
              <a:t>25</a:t>
            </a:r>
            <a:r>
              <a:rPr lang="en-US" i="1" dirty="0" smtClean="0">
                <a:latin typeface="Times New Roman" pitchFamily="18" charset="0"/>
              </a:rPr>
              <a:t>=½</a:t>
            </a:r>
            <a:endParaRPr lang="en-US" i="1" dirty="0">
              <a:latin typeface="Times New Roman" pitchFamily="18" charset="0"/>
            </a:endParaRP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>
            <a:off x="6913706" y="3135868"/>
            <a:ext cx="800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 dirty="0" smtClean="0">
                <a:latin typeface="Times New Roman" pitchFamily="18" charset="0"/>
              </a:rPr>
              <a:t>p</a:t>
            </a:r>
            <a:r>
              <a:rPr lang="en-US" i="1" baseline="-25000" dirty="0" smtClean="0">
                <a:latin typeface="Times New Roman" pitchFamily="18" charset="0"/>
              </a:rPr>
              <a:t>12</a:t>
            </a:r>
            <a:r>
              <a:rPr lang="en-US" i="1" dirty="0" smtClean="0">
                <a:latin typeface="Times New Roman" pitchFamily="18" charset="0"/>
              </a:rPr>
              <a:t>=¼</a:t>
            </a:r>
            <a:endParaRPr lang="en-US" i="1" dirty="0">
              <a:latin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6347090"/>
            <a:ext cx="5302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uv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… prop. of u’s “energy” invested in relationship with v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6392862" y="4673600"/>
            <a:ext cx="2751138" cy="1803400"/>
            <a:chOff x="2442" y="2421"/>
            <a:chExt cx="1733" cy="1136"/>
          </a:xfrm>
        </p:grpSpPr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>
              <a:off x="2442" y="2421"/>
              <a:ext cx="1733" cy="1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i="1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600" b="1" i="1" dirty="0" smtClean="0">
                  <a:latin typeface="Arial" pitchFamily="34" charset="0"/>
                  <a:cs typeface="Arial" pitchFamily="34" charset="0"/>
                </a:rPr>
                <a:t>p</a:t>
              </a:r>
              <a:endParaRPr lang="en-US" sz="1600" b="1" i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600" b="1" dirty="0">
                  <a:latin typeface="SAS Monospace" pitchFamily="49" charset="0"/>
                </a:rPr>
                <a:t>    1   2   3   4   5</a:t>
              </a:r>
            </a:p>
            <a:p>
              <a:pPr algn="ctr"/>
              <a:r>
                <a:rPr lang="en-US" sz="1600" b="1" dirty="0">
                  <a:latin typeface="SAS Monospace" pitchFamily="49" charset="0"/>
                </a:rPr>
                <a:t>1 .00 .25 .25 .25 .25</a:t>
              </a:r>
            </a:p>
            <a:p>
              <a:pPr algn="ctr"/>
              <a:r>
                <a:rPr lang="en-US" sz="1600" b="1" dirty="0">
                  <a:latin typeface="SAS Monospace" pitchFamily="49" charset="0"/>
                </a:rPr>
                <a:t>2 .50 .00 .00 .00 .50</a:t>
              </a:r>
            </a:p>
            <a:p>
              <a:pPr algn="ctr"/>
              <a:r>
                <a:rPr lang="en-US" sz="1600" b="1" dirty="0">
                  <a:latin typeface="SAS Monospace" pitchFamily="49" charset="0"/>
                </a:rPr>
                <a:t>3 1.0 .00 .00 .00 .00</a:t>
              </a:r>
            </a:p>
            <a:p>
              <a:pPr algn="ctr"/>
              <a:r>
                <a:rPr lang="en-US" sz="1600" b="1" dirty="0">
                  <a:latin typeface="SAS Monospace" pitchFamily="49" charset="0"/>
                </a:rPr>
                <a:t>4 .50 .00 .00 .00 .50</a:t>
              </a:r>
            </a:p>
            <a:p>
              <a:pPr algn="ctr"/>
              <a:r>
                <a:rPr lang="en-US" sz="1600" b="1" dirty="0">
                  <a:latin typeface="SAS Monospace" pitchFamily="49" charset="0"/>
                </a:rPr>
                <a:t>5 .33 .33 .00 .33 .00</a:t>
              </a:r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2620" y="2759"/>
              <a:ext cx="0" cy="7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>
              <a:off x="2620" y="2735"/>
              <a:ext cx="15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34" name="Line 13"/>
          <p:cNvSpPr>
            <a:spLocks noChangeShapeType="1"/>
          </p:cNvSpPr>
          <p:nvPr/>
        </p:nvSpPr>
        <p:spPr bwMode="auto">
          <a:xfrm flipH="1">
            <a:off x="7768430" y="3954092"/>
            <a:ext cx="932129" cy="56235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116" name="Oval 20"/>
          <p:cNvSpPr>
            <a:spLocks noChangeArrowheads="1"/>
          </p:cNvSpPr>
          <p:nvPr/>
        </p:nvSpPr>
        <p:spPr bwMode="auto">
          <a:xfrm>
            <a:off x="8563400" y="3773532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 Box 5"/>
          <p:cNvSpPr txBox="1">
            <a:spLocks noChangeArrowheads="1"/>
          </p:cNvSpPr>
          <p:nvPr/>
        </p:nvSpPr>
        <p:spPr bwMode="auto">
          <a:xfrm>
            <a:off x="2133600" y="2584920"/>
            <a:ext cx="533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800" b="1" baseline="-25000" dirty="0" err="1" smtClean="0">
                <a:latin typeface="Arial" pitchFamily="34" charset="0"/>
                <a:cs typeface="Arial" pitchFamily="34" charset="0"/>
              </a:rPr>
              <a:t>ik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 flipV="1">
            <a:off x="1996440" y="2512292"/>
            <a:ext cx="1051560" cy="1005160"/>
          </a:xfrm>
          <a:prstGeom prst="line">
            <a:avLst/>
          </a:prstGeom>
          <a:noFill/>
          <a:ln w="28575" cap="sq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6" name="Line 9"/>
          <p:cNvSpPr>
            <a:spLocks noChangeShapeType="1"/>
          </p:cNvSpPr>
          <p:nvPr/>
        </p:nvSpPr>
        <p:spPr bwMode="auto">
          <a:xfrm>
            <a:off x="1981199" y="3517453"/>
            <a:ext cx="1804091" cy="23199"/>
          </a:xfrm>
          <a:prstGeom prst="line">
            <a:avLst/>
          </a:prstGeom>
          <a:noFill/>
          <a:ln w="28575" cap="sq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 flipV="1">
            <a:off x="1996440" y="3030452"/>
            <a:ext cx="1051560" cy="498600"/>
          </a:xfrm>
          <a:prstGeom prst="line">
            <a:avLst/>
          </a:prstGeom>
          <a:noFill/>
          <a:ln w="28575" cap="sq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9" name="Line 12"/>
          <p:cNvSpPr>
            <a:spLocks noChangeShapeType="1"/>
          </p:cNvSpPr>
          <p:nvPr/>
        </p:nvSpPr>
        <p:spPr bwMode="auto">
          <a:xfrm>
            <a:off x="1996440" y="3547173"/>
            <a:ext cx="1051560" cy="430467"/>
          </a:xfrm>
          <a:prstGeom prst="line">
            <a:avLst/>
          </a:prstGeom>
          <a:noFill/>
          <a:ln w="28575" cap="sq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 flipH="1">
            <a:off x="3139440" y="3654613"/>
            <a:ext cx="518160" cy="323027"/>
          </a:xfrm>
          <a:prstGeom prst="line">
            <a:avLst/>
          </a:prstGeom>
          <a:noFill/>
          <a:ln w="28575" cap="sq">
            <a:solidFill>
              <a:schemeClr val="bg1">
                <a:lumMod val="50000"/>
              </a:schemeClr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Line 15"/>
          <p:cNvSpPr>
            <a:spLocks noChangeShapeType="1"/>
          </p:cNvSpPr>
          <p:nvPr/>
        </p:nvSpPr>
        <p:spPr bwMode="auto">
          <a:xfrm flipH="1" flipV="1">
            <a:off x="3216729" y="3069175"/>
            <a:ext cx="467925" cy="371640"/>
          </a:xfrm>
          <a:prstGeom prst="line">
            <a:avLst/>
          </a:prstGeom>
          <a:noFill/>
          <a:ln w="28575" cap="sq">
            <a:solidFill>
              <a:schemeClr val="bg1">
                <a:lumMod val="50000"/>
              </a:schemeClr>
            </a:solidFill>
            <a:round/>
            <a:headEnd type="arrow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 rot="6416087" flipH="1">
            <a:off x="3142298" y="2510176"/>
            <a:ext cx="664845" cy="903392"/>
          </a:xfrm>
          <a:custGeom>
            <a:avLst/>
            <a:gdLst>
              <a:gd name="T0" fmla="*/ 0 w 456"/>
              <a:gd name="T1" fmla="*/ 0 h 624"/>
              <a:gd name="T2" fmla="*/ 384 w 456"/>
              <a:gd name="T3" fmla="*/ 288 h 624"/>
              <a:gd name="T4" fmla="*/ 432 w 456"/>
              <a:gd name="T5" fmla="*/ 624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56" h="624">
                <a:moveTo>
                  <a:pt x="0" y="0"/>
                </a:moveTo>
                <a:cubicBezTo>
                  <a:pt x="156" y="92"/>
                  <a:pt x="312" y="184"/>
                  <a:pt x="384" y="288"/>
                </a:cubicBezTo>
                <a:cubicBezTo>
                  <a:pt x="456" y="392"/>
                  <a:pt x="424" y="568"/>
                  <a:pt x="432" y="624"/>
                </a:cubicBezTo>
              </a:path>
            </a:pathLst>
          </a:custGeom>
          <a:noFill/>
          <a:ln w="28575" cap="sq" cmpd="sng">
            <a:solidFill>
              <a:schemeClr val="bg1">
                <a:lumMod val="50000"/>
              </a:schemeClr>
            </a:solidFill>
            <a:prstDash val="solid"/>
            <a:round/>
            <a:headEnd type="arrow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Text Box 27"/>
          <p:cNvSpPr txBox="1">
            <a:spLocks noChangeArrowheads="1"/>
          </p:cNvSpPr>
          <p:nvPr/>
        </p:nvSpPr>
        <p:spPr bwMode="auto">
          <a:xfrm>
            <a:off x="2819400" y="3166174"/>
            <a:ext cx="533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sz="1800" b="1" baseline="-25000" dirty="0" err="1">
                <a:latin typeface="Arial" pitchFamily="34" charset="0"/>
                <a:cs typeface="Arial" pitchFamily="34" charset="0"/>
              </a:rPr>
              <a:t>ij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Oval 23"/>
          <p:cNvSpPr>
            <a:spLocks noChangeArrowheads="1"/>
          </p:cNvSpPr>
          <p:nvPr/>
        </p:nvSpPr>
        <p:spPr bwMode="auto">
          <a:xfrm>
            <a:off x="1859280" y="3380293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val 23"/>
          <p:cNvSpPr>
            <a:spLocks noChangeArrowheads="1"/>
          </p:cNvSpPr>
          <p:nvPr/>
        </p:nvSpPr>
        <p:spPr bwMode="auto">
          <a:xfrm>
            <a:off x="3648131" y="341376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val 23"/>
          <p:cNvSpPr>
            <a:spLocks noChangeArrowheads="1"/>
          </p:cNvSpPr>
          <p:nvPr/>
        </p:nvSpPr>
        <p:spPr bwMode="auto">
          <a:xfrm>
            <a:off x="2949075" y="384048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val 23"/>
          <p:cNvSpPr>
            <a:spLocks noChangeArrowheads="1"/>
          </p:cNvSpPr>
          <p:nvPr/>
        </p:nvSpPr>
        <p:spPr bwMode="auto">
          <a:xfrm>
            <a:off x="2928695" y="2375132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23"/>
          <p:cNvSpPr>
            <a:spLocks noChangeArrowheads="1"/>
          </p:cNvSpPr>
          <p:nvPr/>
        </p:nvSpPr>
        <p:spPr bwMode="auto">
          <a:xfrm>
            <a:off x="3002280" y="2870091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 Box 27"/>
          <p:cNvSpPr txBox="1">
            <a:spLocks noChangeArrowheads="1"/>
          </p:cNvSpPr>
          <p:nvPr/>
        </p:nvSpPr>
        <p:spPr bwMode="auto">
          <a:xfrm>
            <a:off x="4572000" y="2500759"/>
            <a:ext cx="1219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5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 dirty="0" err="1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800" b="1" baseline="-25000" dirty="0" err="1" smtClean="0">
                <a:latin typeface="Arial" pitchFamily="34" charset="0"/>
                <a:cs typeface="Arial" pitchFamily="34" charset="0"/>
              </a:rPr>
              <a:t>uv</a:t>
            </a:r>
            <a:r>
              <a:rPr lang="en-US" sz="1800" b="1" dirty="0" smtClean="0">
                <a:latin typeface="Arial" pitchFamily="34" charset="0"/>
                <a:cs typeface="Arial" pitchFamily="34" charset="0"/>
              </a:rPr>
              <a:t>=1/d</a:t>
            </a:r>
            <a:r>
              <a:rPr lang="en-US" sz="1800" b="1" baseline="-25000" dirty="0" smtClean="0">
                <a:latin typeface="Arial" pitchFamily="34" charset="0"/>
                <a:cs typeface="Arial" pitchFamily="34" charset="0"/>
              </a:rPr>
              <a:t>u</a:t>
            </a:r>
            <a:endParaRPr lang="en-US" sz="1800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23"/>
          <p:cNvSpPr>
            <a:spLocks noChangeArrowheads="1"/>
          </p:cNvSpPr>
          <p:nvPr/>
        </p:nvSpPr>
        <p:spPr bwMode="auto">
          <a:xfrm>
            <a:off x="7551156" y="4373880"/>
            <a:ext cx="274320" cy="274320"/>
          </a:xfrm>
          <a:prstGeom prst="ellipse">
            <a:avLst/>
          </a:prstGeom>
          <a:solidFill>
            <a:srgbClr val="FF0000"/>
          </a:solidFill>
          <a:ln>
            <a:noFill/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0" rIns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5083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5" grpId="0" animBg="1"/>
      <p:bldP spid="4106" grpId="0" animBg="1"/>
      <p:bldP spid="4108" grpId="0" animBg="1"/>
      <p:bldP spid="4109" grpId="0" animBg="1"/>
      <p:bldP spid="4111" grpId="0"/>
      <p:bldP spid="4112" grpId="0"/>
      <p:bldP spid="4113" grpId="0"/>
      <p:bldP spid="4115" grpId="0" animBg="1"/>
      <p:bldP spid="4118" grpId="0" animBg="1"/>
      <p:bldP spid="4119" grpId="0" animBg="1"/>
      <p:bldP spid="4120" grpId="0"/>
      <p:bldP spid="4121" grpId="0"/>
      <p:bldP spid="4122" grpId="0"/>
      <p:bldP spid="34" grpId="0" animBg="1"/>
      <p:bldP spid="4116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Robert vs. James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5029199"/>
            <a:ext cx="8229600" cy="152400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Network constraint:</a:t>
            </a:r>
          </a:p>
          <a:p>
            <a:pPr lvl="1"/>
            <a:r>
              <a:rPr lang="en-US" dirty="0" smtClean="0"/>
              <a:t>James: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j</a:t>
            </a:r>
            <a:r>
              <a:rPr lang="en-US" dirty="0" smtClean="0"/>
              <a:t>=0.309</a:t>
            </a:r>
          </a:p>
          <a:p>
            <a:pPr lvl="1"/>
            <a:r>
              <a:rPr lang="en-US" dirty="0" smtClean="0"/>
              <a:t>Robert: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r</a:t>
            </a:r>
            <a:r>
              <a:rPr lang="en-US" dirty="0" smtClean="0"/>
              <a:t>=0.148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C708D-0FEA-4DD9-8E84-AD50E9071104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466232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6"/>
          <p:cNvSpPr txBox="1">
            <a:spLocks/>
          </p:cNvSpPr>
          <p:nvPr/>
        </p:nvSpPr>
        <p:spPr>
          <a:xfrm>
            <a:off x="5562600" y="1828800"/>
            <a:ext cx="35052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74320">
              <a:spcBef>
                <a:spcPct val="20000"/>
              </a:spcBef>
              <a:buClr>
                <a:schemeClr val="accent2"/>
              </a:buClr>
              <a:buSzPct val="100000"/>
              <a:buFont typeface="Wingdings" pitchFamily="2" charset="2"/>
              <a:buChar char="§"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Constraint: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To what extent are person’s contacts redundant</a:t>
            </a:r>
          </a:p>
          <a:p>
            <a:pPr marL="539496" lvl="1" indent="-228600">
              <a:spcBef>
                <a:spcPct val="20000"/>
              </a:spcBef>
              <a:buClr>
                <a:schemeClr val="accent3"/>
              </a:buClr>
              <a:buSzPct val="100000"/>
              <a:buFont typeface="Wingdings" pitchFamily="2" charset="2"/>
              <a:buChar char="§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Low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: disconnected contacts</a:t>
            </a:r>
          </a:p>
          <a:p>
            <a:pPr marL="539496" lvl="1" indent="-228600">
              <a:spcBef>
                <a:spcPct val="20000"/>
              </a:spcBef>
              <a:buClr>
                <a:schemeClr val="accent3"/>
              </a:buClr>
              <a:buSzPct val="100000"/>
              <a:buFont typeface="Wingdings" pitchFamily="2" charset="2"/>
              <a:buChar char="§"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High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:  contacts that are close or strongly tied</a:t>
            </a:r>
          </a:p>
        </p:txBody>
      </p:sp>
    </p:spTree>
    <p:extLst>
      <p:ext uri="{BB962C8B-B14F-4D97-AF65-F5344CB8AC3E}">
        <p14:creationId xmlns:p14="http://schemas.microsoft.com/office/powerpoint/2010/main" val="348820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the Holes Matters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7A32-2908-4FB2-8B01-CC75FCE401D5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24800" y="11668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[Ron Burt]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010400" cy="5293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92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Diversity &amp;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1575" y="4432300"/>
            <a:ext cx="4111152" cy="22733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Measure of diversity:</a:t>
            </a:r>
          </a:p>
          <a:p>
            <a:pPr lvl="1"/>
            <a:r>
              <a:rPr lang="en-US" b="1" dirty="0" smtClean="0"/>
              <a:t>≈ 1-c</a:t>
            </a:r>
            <a:r>
              <a:rPr lang="en-US" b="1" baseline="-25000" dirty="0" smtClean="0"/>
              <a:t>i</a:t>
            </a:r>
          </a:p>
          <a:p>
            <a:pPr lvl="2"/>
            <a:r>
              <a:rPr lang="en-US" dirty="0" smtClean="0"/>
              <a:t>structural holes</a:t>
            </a:r>
            <a:r>
              <a:rPr lang="en-US" dirty="0"/>
              <a:t> </a:t>
            </a:r>
            <a:r>
              <a:rPr lang="en-US" dirty="0" smtClean="0"/>
              <a:t>+ entropy of edge strengths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F75A3-8201-44BC-9D1D-D517F8B1ECC1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4373016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086600" y="11668"/>
            <a:ext cx="2006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[Eagle-Macy, 2010]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81575" y="1295400"/>
            <a:ext cx="4162425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8899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Florentine Families: Power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A352D-B625-4349-BAEE-8A4F3F7E2BBE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19200"/>
            <a:ext cx="7315200" cy="53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62000" y="1299687"/>
            <a:ext cx="20574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Network Communities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0E79-7895-41F3-9CCF-B9B23111CF32}" type="datetime1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0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572000" cy="495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3"/>
                </a:solidFill>
              </a:rPr>
              <a:t>Networks of </a:t>
            </a:r>
            <a:r>
              <a:rPr lang="en-US" b="1" dirty="0" smtClean="0">
                <a:solidFill>
                  <a:schemeClr val="accent3"/>
                </a:solidFill>
              </a:rPr>
              <a:t>tightly connected groups</a:t>
            </a:r>
          </a:p>
          <a:p>
            <a:endParaRPr lang="en-US" dirty="0" smtClean="0">
              <a:solidFill>
                <a:schemeClr val="accent3"/>
              </a:solidFill>
            </a:endParaRPr>
          </a:p>
          <a:p>
            <a:r>
              <a:rPr lang="en-US" b="1" dirty="0" smtClean="0">
                <a:solidFill>
                  <a:schemeClr val="accent4"/>
                </a:solidFill>
              </a:rPr>
              <a:t>Network communities:</a:t>
            </a:r>
          </a:p>
          <a:p>
            <a:pPr lvl="1"/>
            <a:r>
              <a:rPr lang="en-US" dirty="0" smtClean="0"/>
              <a:t>Sets of nodes with </a:t>
            </a:r>
            <a:r>
              <a:rPr lang="en-US" b="1" dirty="0" smtClean="0">
                <a:solidFill>
                  <a:schemeClr val="accent4"/>
                </a:solidFill>
              </a:rPr>
              <a:t>lots</a:t>
            </a:r>
            <a:r>
              <a:rPr lang="en-US" dirty="0" smtClean="0"/>
              <a:t> of connections </a:t>
            </a:r>
            <a:r>
              <a:rPr lang="en-US" b="1" dirty="0" smtClean="0">
                <a:solidFill>
                  <a:schemeClr val="accent4"/>
                </a:solidFill>
              </a:rPr>
              <a:t>inside</a:t>
            </a:r>
            <a:r>
              <a:rPr lang="en-US" dirty="0" smtClean="0"/>
              <a:t> and </a:t>
            </a:r>
            <a:r>
              <a:rPr lang="en-US" b="1" dirty="0" smtClean="0">
                <a:solidFill>
                  <a:schemeClr val="accent2"/>
                </a:solidFill>
              </a:rPr>
              <a:t>few </a:t>
            </a:r>
            <a:r>
              <a:rPr lang="en-US" dirty="0" smtClean="0"/>
              <a:t>to </a:t>
            </a:r>
            <a:r>
              <a:rPr lang="en-US" b="1" dirty="0" smtClean="0">
                <a:solidFill>
                  <a:schemeClr val="accent2"/>
                </a:solidFill>
              </a:rPr>
              <a:t>outside</a:t>
            </a:r>
            <a:r>
              <a:rPr lang="en-US" dirty="0" smtClean="0"/>
              <a:t> (the rest of the network)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6305-BFD0-42C3-8F9D-A5F86760B416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7327" y="1524000"/>
            <a:ext cx="3844273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5105400" y="5334000"/>
            <a:ext cx="3886200" cy="1143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Communities, clusters, groups, modules</a:t>
            </a:r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C4459-ECAC-4235-9C16-A4651891153C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95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Finding Network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87679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How to automatically find such densely connected groups of nodes?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Ideally such automatically detected clusters would then correspond to real groups</a:t>
            </a:r>
          </a:p>
          <a:p>
            <a:pPr lvl="3"/>
            <a:endParaRPr lang="en-US" dirty="0" smtClean="0"/>
          </a:p>
          <a:p>
            <a:r>
              <a:rPr lang="en-US" dirty="0" smtClean="0">
                <a:solidFill>
                  <a:schemeClr val="accent3"/>
                </a:solidFill>
              </a:rPr>
              <a:t>For example: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6305-BFD0-42C3-8F9D-A5F86760B41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105400" y="5029200"/>
            <a:ext cx="3886200" cy="11430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Communities, clusters, groups, modules</a:t>
            </a:r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752600"/>
            <a:ext cx="369861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5CAE4-388C-471D-A192-EC8929B5042B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8961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Micro-Markets in Sponsored Search</a:t>
            </a:r>
            <a:endParaRPr lang="en-US" dirty="0"/>
          </a:p>
        </p:txBody>
      </p:sp>
      <p:sp>
        <p:nvSpPr>
          <p:cNvPr id="1166339" name="Text Box 3"/>
          <p:cNvSpPr txBox="1">
            <a:spLocks noChangeArrowheads="1"/>
          </p:cNvSpPr>
          <p:nvPr/>
        </p:nvSpPr>
        <p:spPr bwMode="auto">
          <a:xfrm>
            <a:off x="685800" y="1636693"/>
            <a:ext cx="78930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 charset="0"/>
              <a:buNone/>
            </a:pPr>
            <a:r>
              <a:rPr lang="en-US" sz="3200" b="1" dirty="0" smtClean="0">
                <a:latin typeface="Calibri" pitchFamily="34" charset="0"/>
                <a:cs typeface="Calibri" pitchFamily="34" charset="0"/>
              </a:rPr>
              <a:t>Find </a:t>
            </a:r>
            <a:r>
              <a:rPr lang="en-US" sz="3200" b="1" dirty="0">
                <a:latin typeface="Calibri" pitchFamily="34" charset="0"/>
                <a:cs typeface="Calibri" pitchFamily="34" charset="0"/>
              </a:rPr>
              <a:t>micro-markets by partitioning the “query x advertiser” graph:</a:t>
            </a:r>
          </a:p>
        </p:txBody>
      </p:sp>
      <p:pic>
        <p:nvPicPr>
          <p:cNvPr id="1166340" name="Picture 4" descr="betcord-an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8700" y="2801937"/>
            <a:ext cx="4483100" cy="3325812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6341" name="Text Box 5"/>
          <p:cNvSpPr txBox="1">
            <a:spLocks noChangeArrowheads="1"/>
          </p:cNvSpPr>
          <p:nvPr/>
        </p:nvSpPr>
        <p:spPr bwMode="auto">
          <a:xfrm>
            <a:off x="4187825" y="6096000"/>
            <a:ext cx="1323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latin typeface="Arial" charset="0"/>
                <a:cs typeface="Arial" charset="0"/>
              </a:rPr>
              <a:t>advertiser</a:t>
            </a:r>
          </a:p>
        </p:txBody>
      </p:sp>
      <p:sp>
        <p:nvSpPr>
          <p:cNvPr id="1166342" name="Text Box 6"/>
          <p:cNvSpPr txBox="1">
            <a:spLocks noChangeArrowheads="1"/>
          </p:cNvSpPr>
          <p:nvPr/>
        </p:nvSpPr>
        <p:spPr bwMode="auto">
          <a:xfrm rot="16200000">
            <a:off x="1786731" y="3998119"/>
            <a:ext cx="6683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Arial" charset="0"/>
                <a:cs typeface="Arial" charset="0"/>
              </a:rPr>
              <a:t>query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6305-BFD0-42C3-8F9D-A5F86760B41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D6AE9-6D5D-4CCA-A6D1-B1D7E2D524BC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 Data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05254-9018-43BA-8F8F-06907A5BA952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D5EEB-7CCA-43EB-8256-43565FE66364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15945"/>
            <a:ext cx="5105400" cy="337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reeform 6"/>
          <p:cNvSpPr/>
          <p:nvPr/>
        </p:nvSpPr>
        <p:spPr>
          <a:xfrm>
            <a:off x="3862491" y="1115945"/>
            <a:ext cx="404709" cy="3284738"/>
          </a:xfrm>
          <a:custGeom>
            <a:avLst/>
            <a:gdLst>
              <a:gd name="connsiteX0" fmla="*/ 310718 w 578528"/>
              <a:gd name="connsiteY0" fmla="*/ 0 h 3284738"/>
              <a:gd name="connsiteX1" fmla="*/ 532660 w 578528"/>
              <a:gd name="connsiteY1" fmla="*/ 639192 h 3284738"/>
              <a:gd name="connsiteX2" fmla="*/ 79899 w 578528"/>
              <a:gd name="connsiteY2" fmla="*/ 1340528 h 3284738"/>
              <a:gd name="connsiteX3" fmla="*/ 53266 w 578528"/>
              <a:gd name="connsiteY3" fmla="*/ 1722268 h 3284738"/>
              <a:gd name="connsiteX4" fmla="*/ 292963 w 578528"/>
              <a:gd name="connsiteY4" fmla="*/ 2050742 h 3284738"/>
              <a:gd name="connsiteX5" fmla="*/ 506027 w 578528"/>
              <a:gd name="connsiteY5" fmla="*/ 2343705 h 3284738"/>
              <a:gd name="connsiteX6" fmla="*/ 559293 w 578528"/>
              <a:gd name="connsiteY6" fmla="*/ 2716567 h 3284738"/>
              <a:gd name="connsiteX7" fmla="*/ 390617 w 578528"/>
              <a:gd name="connsiteY7" fmla="*/ 3284738 h 3284738"/>
              <a:gd name="connsiteX8" fmla="*/ 390617 w 578528"/>
              <a:gd name="connsiteY8" fmla="*/ 3284738 h 3284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78528" h="3284738">
                <a:moveTo>
                  <a:pt x="310718" y="0"/>
                </a:moveTo>
                <a:cubicBezTo>
                  <a:pt x="440924" y="207885"/>
                  <a:pt x="571130" y="415771"/>
                  <a:pt x="532660" y="639192"/>
                </a:cubicBezTo>
                <a:cubicBezTo>
                  <a:pt x="494190" y="862613"/>
                  <a:pt x="159798" y="1160015"/>
                  <a:pt x="79899" y="1340528"/>
                </a:cubicBezTo>
                <a:cubicBezTo>
                  <a:pt x="0" y="1521041"/>
                  <a:pt x="17755" y="1603899"/>
                  <a:pt x="53266" y="1722268"/>
                </a:cubicBezTo>
                <a:cubicBezTo>
                  <a:pt x="88777" y="1840637"/>
                  <a:pt x="292963" y="2050742"/>
                  <a:pt x="292963" y="2050742"/>
                </a:cubicBezTo>
                <a:cubicBezTo>
                  <a:pt x="368423" y="2154315"/>
                  <a:pt x="461639" y="2232734"/>
                  <a:pt x="506027" y="2343705"/>
                </a:cubicBezTo>
                <a:cubicBezTo>
                  <a:pt x="550415" y="2454676"/>
                  <a:pt x="578528" y="2559728"/>
                  <a:pt x="559293" y="2716567"/>
                </a:cubicBezTo>
                <a:cubicBezTo>
                  <a:pt x="540058" y="2873406"/>
                  <a:pt x="390617" y="3284738"/>
                  <a:pt x="390617" y="3284738"/>
                </a:cubicBezTo>
                <a:lnTo>
                  <a:pt x="390617" y="3284738"/>
                </a:lnTo>
              </a:path>
            </a:pathLst>
          </a:cu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686800" cy="26670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Zachary’s Karate club network:</a:t>
            </a:r>
          </a:p>
          <a:p>
            <a:pPr lvl="1"/>
            <a:r>
              <a:rPr lang="en-US" dirty="0" smtClean="0"/>
              <a:t>Observe social ties and rivalries in a university karate club</a:t>
            </a:r>
          </a:p>
          <a:p>
            <a:pPr lvl="1"/>
            <a:r>
              <a:rPr lang="en-US" dirty="0" smtClean="0"/>
              <a:t>During his observation, conflicts led the group to split</a:t>
            </a:r>
          </a:p>
          <a:p>
            <a:pPr lvl="1"/>
            <a:r>
              <a:rPr lang="en-US" dirty="0" smtClean="0"/>
              <a:t>Split could be explained by a minimum cut in the network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Why would we expect such clusters to arise?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115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Strength of Weak 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257801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How people find out about new jobs?</a:t>
            </a:r>
          </a:p>
          <a:p>
            <a:pPr lvl="1"/>
            <a:r>
              <a:rPr lang="en-US" dirty="0" smtClean="0"/>
              <a:t>Mark </a:t>
            </a:r>
            <a:r>
              <a:rPr lang="en-US" dirty="0" err="1" smtClean="0"/>
              <a:t>Granovetter</a:t>
            </a:r>
            <a:r>
              <a:rPr lang="en-US" dirty="0" smtClean="0"/>
              <a:t>, part of his PhD in 1960s</a:t>
            </a:r>
          </a:p>
          <a:p>
            <a:pPr lvl="1"/>
            <a:r>
              <a:rPr lang="en-US" dirty="0" smtClean="0"/>
              <a:t>People find the information through personal contacts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But: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Contacts were often </a:t>
            </a:r>
            <a:r>
              <a:rPr lang="en-US" b="1" dirty="0" smtClean="0">
                <a:solidFill>
                  <a:schemeClr val="accent3"/>
                </a:solidFill>
              </a:rPr>
              <a:t>acquaintances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br>
              <a:rPr lang="en-US" dirty="0" smtClean="0">
                <a:solidFill>
                  <a:schemeClr val="accent3"/>
                </a:solidFill>
              </a:rPr>
            </a:br>
            <a:r>
              <a:rPr lang="en-US" dirty="0" smtClean="0"/>
              <a:t>rather than close friends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</a:rPr>
              <a:t>This is surprising: </a:t>
            </a:r>
          </a:p>
          <a:p>
            <a:pPr lvl="2"/>
            <a:r>
              <a:rPr lang="en-US" dirty="0" smtClean="0"/>
              <a:t>One would expect your friends to help you out more than casual acquaintances when you are between the jobs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Why is it that </a:t>
            </a:r>
            <a:r>
              <a:rPr lang="en-US" b="1" dirty="0" smtClean="0">
                <a:solidFill>
                  <a:schemeClr val="accent3"/>
                </a:solidFill>
              </a:rPr>
              <a:t>distant </a:t>
            </a:r>
            <a:r>
              <a:rPr lang="en-US" b="1" dirty="0" smtClean="0">
                <a:solidFill>
                  <a:schemeClr val="accent3"/>
                </a:solidFill>
              </a:rPr>
              <a:t>acquaintances are most helpful?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CA65D-0015-4C8A-936A-5815436F2DF3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535867" y="0"/>
            <a:ext cx="16081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[</a:t>
            </a:r>
            <a:r>
              <a:rPr lang="en-US" sz="1600" dirty="0" err="1" smtClean="0">
                <a:solidFill>
                  <a:schemeClr val="bg1"/>
                </a:solidFill>
              </a:rPr>
              <a:t>Granovetter</a:t>
            </a:r>
            <a:r>
              <a:rPr lang="en-US" sz="1600" dirty="0" smtClean="0">
                <a:solidFill>
                  <a:schemeClr val="bg1"/>
                </a:solidFill>
              </a:rPr>
              <a:t> ‘73]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Formation in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6400642" cy="54102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In a social network </a:t>
            </a:r>
            <a:r>
              <a:rPr lang="en-US" b="1" dirty="0" smtClean="0">
                <a:solidFill>
                  <a:schemeClr val="accent2"/>
                </a:solidFill>
              </a:rPr>
              <a:t>nodes explicitly declare group membership:</a:t>
            </a:r>
          </a:p>
          <a:p>
            <a:pPr lvl="1"/>
            <a:r>
              <a:rPr lang="en-US" dirty="0" err="1" smtClean="0"/>
              <a:t>Facebook</a:t>
            </a:r>
            <a:r>
              <a:rPr lang="en-US" dirty="0" smtClean="0"/>
              <a:t> groups, Publication venue</a:t>
            </a:r>
          </a:p>
          <a:p>
            <a:pPr lvl="5"/>
            <a:endParaRPr lang="en-US" sz="1200" dirty="0" smtClean="0"/>
          </a:p>
          <a:p>
            <a:r>
              <a:rPr lang="en-US" dirty="0" smtClean="0"/>
              <a:t>Can think of groups as </a:t>
            </a:r>
            <a:r>
              <a:rPr lang="en-US" b="1" dirty="0" smtClean="0">
                <a:solidFill>
                  <a:schemeClr val="accent4"/>
                </a:solidFill>
              </a:rPr>
              <a:t>node colors</a:t>
            </a:r>
            <a:r>
              <a:rPr lang="en-US" b="1" dirty="0" smtClean="0"/>
              <a:t> </a:t>
            </a:r>
          </a:p>
          <a:p>
            <a:pPr lvl="5"/>
            <a:endParaRPr lang="en-US" sz="1300" dirty="0" smtClean="0"/>
          </a:p>
          <a:p>
            <a:r>
              <a:rPr lang="en-US" dirty="0" smtClean="0"/>
              <a:t>Gives </a:t>
            </a:r>
            <a:r>
              <a:rPr lang="en-US" b="1" dirty="0" smtClean="0">
                <a:solidFill>
                  <a:schemeClr val="accent3"/>
                </a:solidFill>
              </a:rPr>
              <a:t>insights into social dynamics:</a:t>
            </a:r>
          </a:p>
          <a:p>
            <a:pPr lvl="1"/>
            <a:r>
              <a:rPr lang="en-US" u="sng" dirty="0" smtClean="0"/>
              <a:t>Recruits friends?</a:t>
            </a:r>
            <a:r>
              <a:rPr lang="en-US" dirty="0" smtClean="0"/>
              <a:t> Memberships spread along edges</a:t>
            </a:r>
          </a:p>
          <a:p>
            <a:pPr lvl="1"/>
            <a:r>
              <a:rPr lang="en-US" u="sng" dirty="0" smtClean="0"/>
              <a:t>Doesn’t recruit?</a:t>
            </a:r>
            <a:r>
              <a:rPr lang="en-US" dirty="0" smtClean="0"/>
              <a:t> Spread randomly</a:t>
            </a:r>
          </a:p>
          <a:p>
            <a:pPr lvl="5"/>
            <a:endParaRPr lang="en-US" sz="1200" dirty="0" smtClean="0"/>
          </a:p>
          <a:p>
            <a:r>
              <a:rPr lang="en-US" b="1" dirty="0" smtClean="0">
                <a:solidFill>
                  <a:schemeClr val="accent3"/>
                </a:solidFill>
              </a:rPr>
              <a:t>What factors influence a person’s decision to join a group?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5F3CE-9218-4B67-8989-AF22143F305B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57842" y="0"/>
            <a:ext cx="228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Backstrom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 KDD ‘06]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3" descr="rand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740525" y="1468437"/>
            <a:ext cx="2251075" cy="2417763"/>
          </a:xfrm>
          <a:prstGeom prst="rect">
            <a:avLst/>
          </a:prstGeom>
        </p:spPr>
      </p:pic>
      <p:pic>
        <p:nvPicPr>
          <p:cNvPr id="9" name="Picture 14" descr="ran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705600" y="4114800"/>
            <a:ext cx="2251075" cy="241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966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208804"/>
            <a:r>
              <a:rPr lang="en-US" dirty="0" smtClean="0"/>
              <a:t>Group Growth as Diffusion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4648200" cy="5257801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Analogous to diffusion </a:t>
            </a:r>
            <a:r>
              <a:rPr lang="en-US" dirty="0" smtClean="0"/>
              <a:t>Group memberships spread over the network: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Red</a:t>
            </a:r>
            <a:r>
              <a:rPr lang="en-US" dirty="0" smtClean="0"/>
              <a:t> circles represent </a:t>
            </a:r>
            <a:br>
              <a:rPr lang="en-US" dirty="0" smtClean="0"/>
            </a:br>
            <a:r>
              <a:rPr lang="en-US" dirty="0" smtClean="0"/>
              <a:t>existing group members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Yellow</a:t>
            </a:r>
            <a:r>
              <a:rPr lang="en-US" dirty="0" smtClean="0"/>
              <a:t> squares may join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Question: </a:t>
            </a:r>
          </a:p>
          <a:p>
            <a:pPr lvl="1"/>
            <a:r>
              <a:rPr lang="en-US" dirty="0" smtClean="0"/>
              <a:t>How does prob. of joining </a:t>
            </a:r>
            <a:br>
              <a:rPr lang="en-US" dirty="0" smtClean="0"/>
            </a:br>
            <a:r>
              <a:rPr lang="en-US" dirty="0" smtClean="0"/>
              <a:t>a group depend on the number of friends already </a:t>
            </a:r>
            <a:br>
              <a:rPr lang="en-US" dirty="0" smtClean="0"/>
            </a:br>
            <a:r>
              <a:rPr lang="en-US" dirty="0" smtClean="0"/>
              <a:t>in the group?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C7E55-06CF-450E-9AD7-06697C53D699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2234" name="Picture 10" descr="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360" y="1977328"/>
            <a:ext cx="3853440" cy="43550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69705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wrap="square">
            <a:spAutoFit/>
          </a:bodyPr>
          <a:lstStyle/>
          <a:p>
            <a:pPr marL="197283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dirty="0" smtClean="0"/>
              <a:t>P(join) vs. # friends in the group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663530"/>
            <a:ext cx="8229600" cy="2042070"/>
          </a:xfrm>
        </p:spPr>
        <p:txBody>
          <a:bodyPr>
            <a:normAutofit lnSpcReduction="10000"/>
          </a:bodyPr>
          <a:lstStyle/>
          <a:p>
            <a:pPr>
              <a:lnSpc>
                <a:spcPct val="94000"/>
              </a:lnSpc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b="1" dirty="0">
                <a:solidFill>
                  <a:schemeClr val="accent3"/>
                </a:solidFill>
              </a:rPr>
              <a:t>Diminishing returns: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</a:tabLst>
            </a:pPr>
            <a:r>
              <a:rPr lang="en-GB" dirty="0"/>
              <a:t>Probability of joining increases with the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number </a:t>
            </a:r>
            <a:r>
              <a:rPr lang="en-GB" dirty="0"/>
              <a:t>of friends in the group</a:t>
            </a:r>
          </a:p>
          <a:p>
            <a:pPr lvl="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</a:tabLst>
            </a:pPr>
            <a:r>
              <a:rPr lang="en-GB" dirty="0"/>
              <a:t>But increases get smaller and smaller</a:t>
            </a:r>
          </a:p>
          <a:p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DF780-2D5E-4028-B29F-71524DF490A4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371601"/>
            <a:ext cx="4572000" cy="32012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295400"/>
            <a:ext cx="4572000" cy="320129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683233" y="3241961"/>
            <a:ext cx="16764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LiveJournal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1 million users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250,000 groups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9433" y="3403291"/>
            <a:ext cx="23622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DBLP: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400,000 papers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100,000 authors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2,000 conferences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842" y="0"/>
            <a:ext cx="228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Backstrom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 KDD ‘06]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6657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Groups: More Subtle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Connectedness of friends:</a:t>
            </a:r>
          </a:p>
          <a:p>
            <a:pPr lvl="1"/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have three friends in the group</a:t>
            </a:r>
          </a:p>
          <a:p>
            <a:pPr lvl="1"/>
            <a:r>
              <a:rPr lang="en-US" i="1" dirty="0" err="1" smtClean="0"/>
              <a:t>x</a:t>
            </a:r>
            <a:r>
              <a:rPr lang="en-US" dirty="0" err="1" smtClean="0"/>
              <a:t>’s</a:t>
            </a:r>
            <a:r>
              <a:rPr lang="en-US" dirty="0" smtClean="0"/>
              <a:t> friends are </a:t>
            </a:r>
            <a:r>
              <a:rPr lang="en-US" dirty="0" smtClean="0">
                <a:solidFill>
                  <a:schemeClr val="accent2"/>
                </a:solidFill>
              </a:rPr>
              <a:t>independent</a:t>
            </a:r>
          </a:p>
          <a:p>
            <a:pPr lvl="1"/>
            <a:r>
              <a:rPr lang="en-US" i="1" dirty="0" err="1" smtClean="0"/>
              <a:t>y</a:t>
            </a:r>
            <a:r>
              <a:rPr lang="en-US" dirty="0" err="1" smtClean="0"/>
              <a:t>’s</a:t>
            </a:r>
            <a:r>
              <a:rPr lang="en-US" dirty="0" smtClean="0"/>
              <a:t>  friends are all </a:t>
            </a:r>
            <a:r>
              <a:rPr lang="en-US" dirty="0" smtClean="0">
                <a:solidFill>
                  <a:schemeClr val="accent4"/>
                </a:solidFill>
              </a:rPr>
              <a:t>connected</a:t>
            </a:r>
          </a:p>
          <a:p>
            <a:pPr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accent3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	Who is more likely to join?</a:t>
            </a:r>
          </a:p>
        </p:txBody>
      </p:sp>
      <p:sp>
        <p:nvSpPr>
          <p:cNvPr id="37" name="Date Placeholder 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106D7-E081-4A65-8E92-8C8D479660B1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Cloud 3"/>
          <p:cNvSpPr/>
          <p:nvPr/>
        </p:nvSpPr>
        <p:spPr>
          <a:xfrm>
            <a:off x="5867400" y="3886200"/>
            <a:ext cx="2971800" cy="1905000"/>
          </a:xfrm>
          <a:prstGeom prst="cloud">
            <a:avLst/>
          </a:prstGeom>
          <a:ln cmpd="sng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>
            <a:stCxn id="13" idx="1"/>
            <a:endCxn id="10" idx="4"/>
          </p:cNvCxnSpPr>
          <p:nvPr/>
        </p:nvCxnSpPr>
        <p:spPr>
          <a:xfrm flipH="1" flipV="1">
            <a:off x="6362700" y="4572000"/>
            <a:ext cx="300178" cy="719278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8" idx="6"/>
            <a:endCxn id="9" idx="3"/>
          </p:cNvCxnSpPr>
          <p:nvPr/>
        </p:nvCxnSpPr>
        <p:spPr>
          <a:xfrm flipV="1">
            <a:off x="8077200" y="4462322"/>
            <a:ext cx="262078" cy="223978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4"/>
            <a:endCxn id="8" idx="1"/>
          </p:cNvCxnSpPr>
          <p:nvPr/>
        </p:nvCxnSpPr>
        <p:spPr>
          <a:xfrm rot="16200000" flipH="1">
            <a:off x="7677150" y="4400550"/>
            <a:ext cx="262078" cy="147778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6"/>
            <a:endCxn id="9" idx="2"/>
          </p:cNvCxnSpPr>
          <p:nvPr/>
        </p:nvCxnSpPr>
        <p:spPr>
          <a:xfrm>
            <a:off x="7848600" y="4229100"/>
            <a:ext cx="457200" cy="152400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1" idx="3"/>
            <a:endCxn id="5" idx="6"/>
          </p:cNvCxnSpPr>
          <p:nvPr/>
        </p:nvCxnSpPr>
        <p:spPr>
          <a:xfrm rot="5400000">
            <a:off x="7372350" y="4252772"/>
            <a:ext cx="223978" cy="338278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6" idx="3"/>
            <a:endCxn id="13" idx="7"/>
          </p:cNvCxnSpPr>
          <p:nvPr/>
        </p:nvCxnSpPr>
        <p:spPr>
          <a:xfrm rot="5400000">
            <a:off x="6900722" y="4995722"/>
            <a:ext cx="219356" cy="371756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0"/>
            <a:endCxn id="5" idx="4"/>
          </p:cNvCxnSpPr>
          <p:nvPr/>
        </p:nvCxnSpPr>
        <p:spPr>
          <a:xfrm rot="16200000" flipV="1">
            <a:off x="7124700" y="4724400"/>
            <a:ext cx="228600" cy="76200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3" idx="0"/>
            <a:endCxn id="7" idx="4"/>
          </p:cNvCxnSpPr>
          <p:nvPr/>
        </p:nvCxnSpPr>
        <p:spPr>
          <a:xfrm rot="5400000" flipH="1" flipV="1">
            <a:off x="6515100" y="5029200"/>
            <a:ext cx="457200" cy="0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8" idx="3"/>
            <a:endCxn id="6" idx="6"/>
          </p:cNvCxnSpPr>
          <p:nvPr/>
        </p:nvCxnSpPr>
        <p:spPr>
          <a:xfrm rot="5400000">
            <a:off x="7524750" y="4633772"/>
            <a:ext cx="223978" cy="490678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" idx="4"/>
            <a:endCxn id="12" idx="7"/>
          </p:cNvCxnSpPr>
          <p:nvPr/>
        </p:nvCxnSpPr>
        <p:spPr>
          <a:xfrm rot="5400000">
            <a:off x="7719872" y="4972050"/>
            <a:ext cx="414478" cy="71578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2" idx="2"/>
            <a:endCxn id="6" idx="5"/>
          </p:cNvCxnSpPr>
          <p:nvPr/>
        </p:nvCxnSpPr>
        <p:spPr>
          <a:xfrm rot="10800000">
            <a:off x="7357922" y="5071922"/>
            <a:ext cx="338278" cy="223978"/>
          </a:xfrm>
          <a:prstGeom prst="line">
            <a:avLst/>
          </a:prstGeom>
          <a:ln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0" idx="7"/>
            <a:endCxn id="65" idx="3"/>
          </p:cNvCxnSpPr>
          <p:nvPr/>
        </p:nvCxnSpPr>
        <p:spPr>
          <a:xfrm flipV="1">
            <a:off x="6443522" y="3350885"/>
            <a:ext cx="187793" cy="1025993"/>
          </a:xfrm>
          <a:prstGeom prst="line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3" name="Straight Connector 72"/>
          <p:cNvCxnSpPr>
            <a:stCxn id="5" idx="1"/>
            <a:endCxn id="65" idx="5"/>
          </p:cNvCxnSpPr>
          <p:nvPr/>
        </p:nvCxnSpPr>
        <p:spPr>
          <a:xfrm rot="16200000" flipV="1">
            <a:off x="6513186" y="3846185"/>
            <a:ext cx="1102193" cy="111593"/>
          </a:xfrm>
          <a:prstGeom prst="line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78" name="Straight Connector 77"/>
          <p:cNvCxnSpPr>
            <a:stCxn id="7" idx="0"/>
            <a:endCxn id="65" idx="4"/>
          </p:cNvCxnSpPr>
          <p:nvPr/>
        </p:nvCxnSpPr>
        <p:spPr>
          <a:xfrm rot="5400000" flipH="1" flipV="1">
            <a:off x="6210300" y="3962400"/>
            <a:ext cx="1143000" cy="76200"/>
          </a:xfrm>
          <a:prstGeom prst="line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2" name="Straight Connector 81"/>
          <p:cNvCxnSpPr>
            <a:stCxn id="11" idx="7"/>
            <a:endCxn id="81" idx="3"/>
          </p:cNvCxnSpPr>
          <p:nvPr/>
        </p:nvCxnSpPr>
        <p:spPr>
          <a:xfrm rot="5400000" flipH="1" flipV="1">
            <a:off x="7472222" y="3617586"/>
            <a:ext cx="873593" cy="187793"/>
          </a:xfrm>
          <a:prstGeom prst="line">
            <a:avLst/>
          </a:prstGeom>
          <a:ln cmpd="sng"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3" name="Straight Connector 82"/>
          <p:cNvCxnSpPr>
            <a:stCxn id="9" idx="0"/>
            <a:endCxn id="81" idx="5"/>
          </p:cNvCxnSpPr>
          <p:nvPr/>
        </p:nvCxnSpPr>
        <p:spPr>
          <a:xfrm rot="16200000" flipV="1">
            <a:off x="7903836" y="3750935"/>
            <a:ext cx="992515" cy="40015"/>
          </a:xfrm>
          <a:prstGeom prst="line">
            <a:avLst/>
          </a:prstGeom>
          <a:ln cmpd="sng"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cxnSp>
        <p:nvCxnSpPr>
          <p:cNvPr id="84" name="Straight Connector 83"/>
          <p:cNvCxnSpPr>
            <a:stCxn id="8" idx="0"/>
            <a:endCxn id="81" idx="4"/>
          </p:cNvCxnSpPr>
          <p:nvPr/>
        </p:nvCxnSpPr>
        <p:spPr>
          <a:xfrm rot="5400000" flipH="1" flipV="1">
            <a:off x="7467600" y="3848100"/>
            <a:ext cx="1219200" cy="228600"/>
          </a:xfrm>
          <a:prstGeom prst="line">
            <a:avLst/>
          </a:prstGeom>
          <a:ln cmpd="sng">
            <a:solidFill>
              <a:schemeClr val="accent4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cxnSp>
      <p:sp>
        <p:nvSpPr>
          <p:cNvPr id="5" name="Oval 4"/>
          <p:cNvSpPr/>
          <p:nvPr/>
        </p:nvSpPr>
        <p:spPr>
          <a:xfrm>
            <a:off x="7086600" y="4419600"/>
            <a:ext cx="228600" cy="228600"/>
          </a:xfrm>
          <a:prstGeom prst="ellipse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62800" y="4876800"/>
            <a:ext cx="228600" cy="228600"/>
          </a:xfrm>
          <a:prstGeom prst="ellipse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629400" y="4572000"/>
            <a:ext cx="228600" cy="228600"/>
          </a:xfrm>
          <a:prstGeom prst="ellipse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8" name="Oval 7"/>
          <p:cNvSpPr/>
          <p:nvPr/>
        </p:nvSpPr>
        <p:spPr>
          <a:xfrm>
            <a:off x="7848600" y="4572000"/>
            <a:ext cx="228600" cy="228600"/>
          </a:xfrm>
          <a:prstGeom prst="ellipse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305800" y="4267200"/>
            <a:ext cx="228600" cy="228600"/>
          </a:xfrm>
          <a:prstGeom prst="ellipse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248400" y="4343400"/>
            <a:ext cx="228600" cy="228600"/>
          </a:xfrm>
          <a:prstGeom prst="ellipse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620000" y="4114800"/>
            <a:ext cx="228600" cy="228600"/>
          </a:xfrm>
          <a:prstGeom prst="ellipse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96200" y="5181600"/>
            <a:ext cx="228600" cy="228600"/>
          </a:xfrm>
          <a:prstGeom prst="ellipse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629400" y="5257800"/>
            <a:ext cx="228600" cy="228600"/>
          </a:xfrm>
          <a:prstGeom prst="ellipse">
            <a:avLst/>
          </a:prstGeom>
          <a:ln cmpd="sng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6553200" y="2895600"/>
            <a:ext cx="533400" cy="533400"/>
          </a:xfrm>
          <a:prstGeom prst="ellipse">
            <a:avLst/>
          </a:prstGeom>
          <a:ln cmpd="sng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x</a:t>
            </a:r>
            <a:endParaRPr lang="en-US" sz="2400" b="1"/>
          </a:p>
        </p:txBody>
      </p:sp>
      <p:sp>
        <p:nvSpPr>
          <p:cNvPr id="81" name="Oval 80"/>
          <p:cNvSpPr/>
          <p:nvPr/>
        </p:nvSpPr>
        <p:spPr>
          <a:xfrm>
            <a:off x="7924800" y="2819400"/>
            <a:ext cx="533400" cy="533400"/>
          </a:xfrm>
          <a:prstGeom prst="ellipse">
            <a:avLst/>
          </a:prstGeom>
          <a:ln cmpd="sng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/>
              <a:t>y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167550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Connectedness of Friends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Competing sociological theories: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Information argument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[Granovetter ‘73]</a:t>
            </a:r>
          </a:p>
          <a:p>
            <a:pPr lvl="1"/>
            <a:r>
              <a:rPr lang="en-US" dirty="0" smtClean="0">
                <a:solidFill>
                  <a:schemeClr val="accent4"/>
                </a:solidFill>
              </a:rPr>
              <a:t>Social capital argument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[Coleman ’88]</a:t>
            </a:r>
          </a:p>
          <a:p>
            <a:pPr lvl="5"/>
            <a:endParaRPr lang="en-US" dirty="0" smtClean="0"/>
          </a:p>
          <a:p>
            <a:pPr lvl="5"/>
            <a:endParaRPr lang="en-US" dirty="0" smtClean="0"/>
          </a:p>
          <a:p>
            <a:r>
              <a:rPr lang="en-US" b="1" dirty="0" smtClean="0">
                <a:solidFill>
                  <a:schemeClr val="accent2"/>
                </a:solidFill>
              </a:rPr>
              <a:t>Information argument: </a:t>
            </a:r>
          </a:p>
          <a:p>
            <a:pPr lvl="1"/>
            <a:r>
              <a:rPr lang="en-US" dirty="0" smtClean="0"/>
              <a:t>Unconnected friends give independent support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Social capital argument:</a:t>
            </a:r>
          </a:p>
          <a:p>
            <a:pPr lvl="1"/>
            <a:r>
              <a:rPr lang="en-US" dirty="0" smtClean="0"/>
              <a:t>Safety/trust advantage in having friends </a:t>
            </a:r>
            <a:br>
              <a:rPr lang="en-US" dirty="0" smtClean="0"/>
            </a:br>
            <a:r>
              <a:rPr lang="en-US" dirty="0" smtClean="0"/>
              <a:t>who know each other</a:t>
            </a: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AE8C0-BBF3-4E27-AF29-A42EEE6B83FA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33" name="Group 33"/>
          <p:cNvGrpSpPr/>
          <p:nvPr/>
        </p:nvGrpSpPr>
        <p:grpSpPr>
          <a:xfrm>
            <a:off x="7086600" y="1676400"/>
            <a:ext cx="1981200" cy="1981200"/>
            <a:chOff x="6400800" y="3581400"/>
            <a:chExt cx="2362200" cy="2133600"/>
          </a:xfrm>
        </p:grpSpPr>
        <p:sp>
          <p:nvSpPr>
            <p:cNvPr id="4" name="Cloud 3"/>
            <p:cNvSpPr/>
            <p:nvPr/>
          </p:nvSpPr>
          <p:spPr>
            <a:xfrm>
              <a:off x="6400800" y="4419600"/>
              <a:ext cx="2362200" cy="1295400"/>
            </a:xfrm>
            <a:prstGeom prst="cloud">
              <a:avLst/>
            </a:prstGeom>
            <a:ln cmpd="sng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2"/>
            <p:cNvGrpSpPr/>
            <p:nvPr/>
          </p:nvGrpSpPr>
          <p:grpSpPr>
            <a:xfrm>
              <a:off x="6705600" y="3581400"/>
              <a:ext cx="1828800" cy="1981200"/>
              <a:chOff x="6248400" y="3581400"/>
              <a:chExt cx="2286000" cy="2667000"/>
            </a:xfrm>
          </p:grpSpPr>
          <p:cxnSp>
            <p:nvCxnSpPr>
              <p:cNvPr id="14" name="Straight Connector 13"/>
              <p:cNvCxnSpPr>
                <a:stCxn id="13" idx="1"/>
                <a:endCxn id="10" idx="4"/>
              </p:cNvCxnSpPr>
              <p:nvPr/>
            </p:nvCxnSpPr>
            <p:spPr>
              <a:xfrm rot="16200000" flipV="1">
                <a:off x="6153150" y="5543550"/>
                <a:ext cx="719278" cy="300178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>
                <a:stCxn id="8" idx="6"/>
                <a:endCxn id="9" idx="3"/>
              </p:cNvCxnSpPr>
              <p:nvPr/>
            </p:nvCxnSpPr>
            <p:spPr>
              <a:xfrm flipV="1">
                <a:off x="8077200" y="5224322"/>
                <a:ext cx="262078" cy="223978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>
                <a:stCxn id="11" idx="4"/>
                <a:endCxn id="8" idx="1"/>
              </p:cNvCxnSpPr>
              <p:nvPr/>
            </p:nvCxnSpPr>
            <p:spPr>
              <a:xfrm rot="16200000" flipH="1">
                <a:off x="7677150" y="5162550"/>
                <a:ext cx="262078" cy="147778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>
                <a:stCxn id="11" idx="6"/>
                <a:endCxn id="9" idx="2"/>
              </p:cNvCxnSpPr>
              <p:nvPr/>
            </p:nvCxnSpPr>
            <p:spPr>
              <a:xfrm>
                <a:off x="7848600" y="4991100"/>
                <a:ext cx="457200" cy="152400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>
                <a:stCxn id="11" idx="3"/>
                <a:endCxn id="5" idx="6"/>
              </p:cNvCxnSpPr>
              <p:nvPr/>
            </p:nvCxnSpPr>
            <p:spPr>
              <a:xfrm rot="5400000">
                <a:off x="7334250" y="4976672"/>
                <a:ext cx="223978" cy="414478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6" idx="3"/>
                <a:endCxn id="13" idx="7"/>
              </p:cNvCxnSpPr>
              <p:nvPr/>
            </p:nvCxnSpPr>
            <p:spPr>
              <a:xfrm rot="5400000">
                <a:off x="6900722" y="5757722"/>
                <a:ext cx="219356" cy="371756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>
                <a:stCxn id="6" idx="0"/>
                <a:endCxn id="5" idx="4"/>
              </p:cNvCxnSpPr>
              <p:nvPr/>
            </p:nvCxnSpPr>
            <p:spPr>
              <a:xfrm rot="16200000" flipV="1">
                <a:off x="7086600" y="5448300"/>
                <a:ext cx="228600" cy="152400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>
                <a:stCxn id="13" idx="0"/>
                <a:endCxn id="7" idx="4"/>
              </p:cNvCxnSpPr>
              <p:nvPr/>
            </p:nvCxnSpPr>
            <p:spPr>
              <a:xfrm rot="5400000" flipH="1" flipV="1">
                <a:off x="6591300" y="5867400"/>
                <a:ext cx="304800" cy="1588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>
                <a:stCxn id="8" idx="3"/>
                <a:endCxn id="6" idx="6"/>
              </p:cNvCxnSpPr>
              <p:nvPr/>
            </p:nvCxnSpPr>
            <p:spPr>
              <a:xfrm rot="5400000">
                <a:off x="7524750" y="5395772"/>
                <a:ext cx="223978" cy="490678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8" idx="4"/>
                <a:endCxn id="12" idx="7"/>
              </p:cNvCxnSpPr>
              <p:nvPr/>
            </p:nvCxnSpPr>
            <p:spPr>
              <a:xfrm rot="5400000">
                <a:off x="7719872" y="5734050"/>
                <a:ext cx="414478" cy="71578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>
                <a:stCxn id="12" idx="2"/>
                <a:endCxn id="6" idx="5"/>
              </p:cNvCxnSpPr>
              <p:nvPr/>
            </p:nvCxnSpPr>
            <p:spPr>
              <a:xfrm rot="10800000">
                <a:off x="7357922" y="5833922"/>
                <a:ext cx="338278" cy="223978"/>
              </a:xfrm>
              <a:prstGeom prst="line">
                <a:avLst/>
              </a:prstGeom>
              <a:ln cmpd="sng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10" idx="7"/>
                <a:endCxn id="25" idx="3"/>
              </p:cNvCxnSpPr>
              <p:nvPr/>
            </p:nvCxnSpPr>
            <p:spPr>
              <a:xfrm rot="5400000" flipH="1" flipV="1">
                <a:off x="6024422" y="4531985"/>
                <a:ext cx="1025993" cy="187791"/>
              </a:xfrm>
              <a:prstGeom prst="line">
                <a:avLst/>
              </a:prstGeom>
              <a:ln cmpd="sng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7" name="Straight Connector 26"/>
              <p:cNvCxnSpPr>
                <a:stCxn id="5" idx="1"/>
                <a:endCxn id="25" idx="5"/>
              </p:cNvCxnSpPr>
              <p:nvPr/>
            </p:nvCxnSpPr>
            <p:spPr>
              <a:xfrm rot="16200000" flipV="1">
                <a:off x="6475085" y="4646287"/>
                <a:ext cx="1102194" cy="35391"/>
              </a:xfrm>
              <a:prstGeom prst="line">
                <a:avLst/>
              </a:prstGeom>
              <a:ln cmpd="sng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28" name="Straight Connector 27"/>
              <p:cNvCxnSpPr>
                <a:stCxn id="7" idx="0"/>
                <a:endCxn id="25" idx="4"/>
              </p:cNvCxnSpPr>
              <p:nvPr/>
            </p:nvCxnSpPr>
            <p:spPr>
              <a:xfrm rot="5400000" flipH="1" flipV="1">
                <a:off x="6134100" y="4800600"/>
                <a:ext cx="1295400" cy="76200"/>
              </a:xfrm>
              <a:prstGeom prst="line">
                <a:avLst/>
              </a:prstGeom>
              <a:ln cmpd="sng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0" name="Straight Connector 29"/>
              <p:cNvCxnSpPr>
                <a:stCxn id="11" idx="7"/>
                <a:endCxn id="29" idx="3"/>
              </p:cNvCxnSpPr>
              <p:nvPr/>
            </p:nvCxnSpPr>
            <p:spPr>
              <a:xfrm rot="5400000" flipH="1" flipV="1">
                <a:off x="7472222" y="4379587"/>
                <a:ext cx="873593" cy="187791"/>
              </a:xfrm>
              <a:prstGeom prst="line">
                <a:avLst/>
              </a:prstGeom>
              <a:ln cmpd="sng"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1" name="Straight Connector 30"/>
              <p:cNvCxnSpPr>
                <a:stCxn id="9" idx="0"/>
                <a:endCxn id="29" idx="5"/>
              </p:cNvCxnSpPr>
              <p:nvPr/>
            </p:nvCxnSpPr>
            <p:spPr>
              <a:xfrm rot="16200000" flipV="1">
                <a:off x="7903837" y="4512935"/>
                <a:ext cx="992515" cy="40015"/>
              </a:xfrm>
              <a:prstGeom prst="line">
                <a:avLst/>
              </a:prstGeom>
              <a:ln cmpd="sng"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cxnSp>
            <p:nvCxnSpPr>
              <p:cNvPr id="32" name="Straight Connector 31"/>
              <p:cNvCxnSpPr>
                <a:stCxn id="8" idx="0"/>
                <a:endCxn id="29" idx="4"/>
              </p:cNvCxnSpPr>
              <p:nvPr/>
            </p:nvCxnSpPr>
            <p:spPr>
              <a:xfrm rot="5400000" flipH="1" flipV="1">
                <a:off x="7467600" y="4610100"/>
                <a:ext cx="1219200" cy="228600"/>
              </a:xfrm>
              <a:prstGeom prst="line">
                <a:avLst/>
              </a:prstGeom>
              <a:ln cmpd="sng">
                <a:solidFill>
                  <a:schemeClr val="accent4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</p:cxnSp>
          <p:sp>
            <p:nvSpPr>
              <p:cNvPr id="5" name="Oval 4"/>
              <p:cNvSpPr/>
              <p:nvPr/>
            </p:nvSpPr>
            <p:spPr>
              <a:xfrm>
                <a:off x="7010400" y="5181600"/>
                <a:ext cx="228600" cy="228600"/>
              </a:xfrm>
              <a:prstGeom prst="ellipse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7162800" y="5638800"/>
                <a:ext cx="228600" cy="228600"/>
              </a:xfrm>
              <a:prstGeom prst="ellipse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629400" y="5486400"/>
                <a:ext cx="228600" cy="228600"/>
              </a:xfrm>
              <a:prstGeom prst="ellipse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7848600" y="5334000"/>
                <a:ext cx="228600" cy="228600"/>
              </a:xfrm>
              <a:prstGeom prst="ellipse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305800" y="5029200"/>
                <a:ext cx="228600" cy="228600"/>
              </a:xfrm>
              <a:prstGeom prst="ellipse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248400" y="5105400"/>
                <a:ext cx="228600" cy="228600"/>
              </a:xfrm>
              <a:prstGeom prst="ellipse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7620000" y="4876800"/>
                <a:ext cx="228600" cy="228600"/>
              </a:xfrm>
              <a:prstGeom prst="ellipse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7696200" y="5943600"/>
                <a:ext cx="228600" cy="228600"/>
              </a:xfrm>
              <a:prstGeom prst="ellipse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629400" y="6019800"/>
                <a:ext cx="228600" cy="228600"/>
              </a:xfrm>
              <a:prstGeom prst="ellipse">
                <a:avLst/>
              </a:prstGeom>
              <a:ln cmpd="sng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6553200" y="3657600"/>
                <a:ext cx="533400" cy="533400"/>
              </a:xfrm>
              <a:prstGeom prst="ellipse">
                <a:avLst/>
              </a:prstGeom>
              <a:ln cmpd="sng"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smtClean="0"/>
                  <a:t>x</a:t>
                </a:r>
                <a:endParaRPr lang="en-US" sz="2400" b="1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924800" y="3581400"/>
                <a:ext cx="533400" cy="533400"/>
              </a:xfrm>
              <a:prstGeom prst="ellipse">
                <a:avLst/>
              </a:prstGeom>
              <a:ln cmpd="sng"/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/>
                  <a:t>y</a:t>
                </a:r>
                <a:endParaRPr lang="en-US" sz="2400" b="1" dirty="0"/>
              </a:p>
            </p:txBody>
          </p:sp>
        </p:grpSp>
      </p:grpSp>
      <p:sp>
        <p:nvSpPr>
          <p:cNvPr id="40" name="TextBox 39"/>
          <p:cNvSpPr txBox="1"/>
          <p:nvPr/>
        </p:nvSpPr>
        <p:spPr>
          <a:xfrm>
            <a:off x="6857842" y="0"/>
            <a:ext cx="228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Backstrom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 KDD ‘06]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442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79085"/>
            <a:ext cx="8229600" cy="784830"/>
          </a:xfrm>
          <a:ln/>
        </p:spPr>
        <p:txBody>
          <a:bodyPr>
            <a:spAutoFit/>
          </a:bodyPr>
          <a:lstStyle/>
          <a:p>
            <a:pPr marL="208804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5108" algn="l"/>
                <a:tab pos="5253198" algn="l"/>
                <a:tab pos="5909847" algn="l"/>
                <a:tab pos="6565057" algn="l"/>
                <a:tab pos="7221707" algn="l"/>
                <a:tab pos="7879796" algn="l"/>
              </a:tabLst>
            </a:pPr>
            <a:r>
              <a:rPr lang="en-GB" dirty="0"/>
              <a:t>Connectedness of </a:t>
            </a:r>
            <a:r>
              <a:rPr lang="en-GB" dirty="0" smtClean="0"/>
              <a:t>Friends</a:t>
            </a:r>
            <a:endParaRPr lang="en-GB" dirty="0"/>
          </a:p>
        </p:txBody>
      </p:sp>
      <p:pic>
        <p:nvPicPr>
          <p:cNvPr id="9223" name="Picture 7" descr="pvsadj_l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7509744" cy="5257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752600" y="1828800"/>
            <a:ext cx="43434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err="1" smtClean="0"/>
              <a:t>LiveJournal</a:t>
            </a:r>
            <a:r>
              <a:rPr lang="en-US" b="1" dirty="0" smtClean="0"/>
              <a:t>: </a:t>
            </a:r>
            <a:r>
              <a:rPr lang="en-US" dirty="0" smtClean="0"/>
              <a:t>1 million users, 250,000 groups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1828800" y="2442007"/>
            <a:ext cx="4953000" cy="1371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Social capital argument wins!</a:t>
            </a:r>
          </a:p>
          <a:p>
            <a:pPr algn="ctr"/>
            <a:r>
              <a:rPr lang="en-US" sz="2400" dirty="0" smtClean="0"/>
              <a:t>Prob. of joining  </a:t>
            </a:r>
            <a:r>
              <a:rPr lang="en-US" sz="2400" b="1" dirty="0" smtClean="0"/>
              <a:t>increases</a:t>
            </a:r>
            <a:r>
              <a:rPr lang="en-US" sz="2400" dirty="0" smtClean="0"/>
              <a:t> with the number of adjacent members.</a:t>
            </a:r>
            <a:endParaRPr lang="en-US" sz="2400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9744C-A471-4324-97AD-FDF75FAF529F}" type="datetime1">
              <a:rPr lang="en-US" smtClean="0"/>
              <a:pPr/>
              <a:t>1/16/2015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688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So, This Means That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5257800" cy="5257801"/>
          </a:xfrm>
        </p:spPr>
        <p:txBody>
          <a:bodyPr/>
          <a:lstStyle/>
          <a:p>
            <a:r>
              <a:rPr lang="en-US" b="1" dirty="0" smtClean="0"/>
              <a:t>A person is more likely to join a group if </a:t>
            </a:r>
          </a:p>
          <a:p>
            <a:pPr lvl="1"/>
            <a:r>
              <a:rPr lang="en-US" dirty="0" smtClean="0"/>
              <a:t>she has more friends who </a:t>
            </a:r>
            <a:br>
              <a:rPr lang="en-US" dirty="0" smtClean="0"/>
            </a:br>
            <a:r>
              <a:rPr lang="en-US" dirty="0" smtClean="0"/>
              <a:t>are already in the group</a:t>
            </a:r>
          </a:p>
          <a:p>
            <a:pPr lvl="1"/>
            <a:r>
              <a:rPr lang="en-US" dirty="0" smtClean="0"/>
              <a:t>friends have more connections between themselves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So, groups form clusters of tightly connected nodes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DB0FA-DEB0-4BD7-A8B0-E5D81FC71812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" name="Picture 10" descr="b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74225"/>
            <a:ext cx="3200400" cy="361697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57842" y="0"/>
            <a:ext cx="22862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Backstrom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et al. KDD ‘06]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29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Detection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How to find communities?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7007-0ED5-43C0-9A3F-D7ABE856388F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582260"/>
            <a:ext cx="3492230" cy="245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File:Illustration of overlapping communiti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429000"/>
            <a:ext cx="2362200" cy="2605816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1066800" y="3505200"/>
            <a:ext cx="1295400" cy="1143000"/>
          </a:xfrm>
          <a:prstGeom prst="ellips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25136" y="5066370"/>
            <a:ext cx="1161586" cy="947864"/>
          </a:xfrm>
          <a:prstGeom prst="ellips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79645" y="3568808"/>
            <a:ext cx="1905000" cy="2286000"/>
          </a:xfrm>
          <a:prstGeom prst="ellips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788706" y="6248400"/>
            <a:ext cx="5566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 will work with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undirected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unweighted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 networks</a:t>
            </a:r>
          </a:p>
        </p:txBody>
      </p:sp>
    </p:spTree>
    <p:extLst>
      <p:ext uri="{BB962C8B-B14F-4D97-AF65-F5344CB8AC3E}">
        <p14:creationId xmlns:p14="http://schemas.microsoft.com/office/powerpoint/2010/main" val="211969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8734" y="76200"/>
            <a:ext cx="8795266" cy="987552"/>
          </a:xfrm>
        </p:spPr>
        <p:txBody>
          <a:bodyPr>
            <a:normAutofit/>
          </a:bodyPr>
          <a:lstStyle/>
          <a:p>
            <a:r>
              <a:rPr lang="en-US" dirty="0"/>
              <a:t>Clustering and Community Finding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How to extract groups?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Many methods: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Hierarchical methods:</a:t>
            </a:r>
          </a:p>
          <a:p>
            <a:pPr lvl="1"/>
            <a:r>
              <a:rPr lang="en-US" dirty="0" smtClean="0"/>
              <a:t>Top-down/ bottom-up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Graph partitioning methods:</a:t>
            </a:r>
          </a:p>
          <a:p>
            <a:pPr lvl="1"/>
            <a:r>
              <a:rPr lang="en-US" dirty="0" smtClean="0"/>
              <a:t>Define “edge counting” metric – conductance, expansion, modularity, etc. – and optimize!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Spectral methods:</a:t>
            </a:r>
          </a:p>
          <a:p>
            <a:pPr lvl="1"/>
            <a:r>
              <a:rPr lang="en-US" dirty="0" smtClean="0"/>
              <a:t>Based on eigenvector decomposition of modified graph adjacency matrix</a:t>
            </a:r>
          </a:p>
          <a:p>
            <a:r>
              <a:rPr lang="en-US" dirty="0" smtClean="0">
                <a:solidFill>
                  <a:schemeClr val="accent2"/>
                </a:solidFill>
              </a:rPr>
              <a:t>Clique percolation method:</a:t>
            </a:r>
          </a:p>
          <a:p>
            <a:pPr lvl="1"/>
            <a:r>
              <a:rPr lang="en-US" dirty="0" smtClean="0"/>
              <a:t>To extract overlapping communities in networks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B6305-BFD0-42C3-8F9D-A5F86760B416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D3F5D-F83F-414A-980F-760FC37119E8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1209047"/>
            <a:ext cx="2833529" cy="199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Bracket 2"/>
          <p:cNvSpPr/>
          <p:nvPr/>
        </p:nvSpPr>
        <p:spPr>
          <a:xfrm>
            <a:off x="544222" y="2286000"/>
            <a:ext cx="76200" cy="3124200"/>
          </a:xfrm>
          <a:prstGeom prst="leftBracket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8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949056" y="3505200"/>
            <a:ext cx="2595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 community overlaps</a:t>
            </a:r>
          </a:p>
        </p:txBody>
      </p:sp>
      <p:sp>
        <p:nvSpPr>
          <p:cNvPr id="5" name="Oval 4"/>
          <p:cNvSpPr/>
          <p:nvPr/>
        </p:nvSpPr>
        <p:spPr>
          <a:xfrm>
            <a:off x="7886700" y="5562600"/>
            <a:ext cx="685800" cy="762000"/>
          </a:xfrm>
          <a:prstGeom prst="ellips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229600" y="5486400"/>
            <a:ext cx="685800" cy="838200"/>
          </a:xfrm>
          <a:prstGeom prst="ellips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079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 1: Strength of Weak 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Intuition: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CD87-8D67-434B-A28C-CEED33658300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015" y="2057400"/>
            <a:ext cx="407758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3771" y="2057400"/>
            <a:ext cx="424542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791177" y="5297269"/>
            <a:ext cx="292323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Edge strengths (call volume) </a:t>
            </a:r>
            <a:br>
              <a:rPr lang="en-US" dirty="0" smtClean="0"/>
            </a:br>
            <a:r>
              <a:rPr lang="en-US" dirty="0" smtClean="0"/>
              <a:t>in real network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61788" y="5297269"/>
            <a:ext cx="2024913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Edge </a:t>
            </a:r>
            <a:r>
              <a:rPr lang="en-US" dirty="0" err="1" smtClean="0"/>
              <a:t>betweenness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 real network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05000" y="2057400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7215" y="2066693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64283" y="2057400"/>
            <a:ext cx="609600" cy="609600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Granovetter’s</a:t>
            </a:r>
            <a:r>
              <a:rPr lang="en-US" dirty="0" smtClean="0"/>
              <a:t> Answer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5257801"/>
          </a:xfrm>
        </p:spPr>
        <p:txBody>
          <a:bodyPr>
            <a:normAutofit/>
          </a:bodyPr>
          <a:lstStyle/>
          <a:p>
            <a:pPr lvl="8"/>
            <a:endParaRPr lang="en-US" b="1" dirty="0" smtClean="0"/>
          </a:p>
          <a:p>
            <a:r>
              <a:rPr lang="en-US" sz="3600" b="1" dirty="0" smtClean="0"/>
              <a:t>Two perspectives on </a:t>
            </a:r>
            <a:r>
              <a:rPr lang="en-US" sz="3600" b="1" dirty="0" smtClean="0">
                <a:solidFill>
                  <a:schemeClr val="accent3"/>
                </a:solidFill>
              </a:rPr>
              <a:t>friendships:</a:t>
            </a:r>
          </a:p>
          <a:p>
            <a:pPr lvl="1"/>
            <a:r>
              <a:rPr lang="en-US" sz="3200" b="1" dirty="0" smtClean="0">
                <a:solidFill>
                  <a:schemeClr val="accent4"/>
                </a:solidFill>
              </a:rPr>
              <a:t>Structural:</a:t>
            </a:r>
          </a:p>
          <a:p>
            <a:pPr lvl="2"/>
            <a:r>
              <a:rPr lang="en-US" sz="2800" dirty="0" smtClean="0"/>
              <a:t>Friendships span different portions </a:t>
            </a:r>
            <a:br>
              <a:rPr lang="en-US" sz="2800" dirty="0" smtClean="0"/>
            </a:br>
            <a:r>
              <a:rPr lang="en-US" sz="2800" dirty="0" smtClean="0"/>
              <a:t>of the network</a:t>
            </a:r>
          </a:p>
          <a:p>
            <a:pPr lvl="1"/>
            <a:r>
              <a:rPr lang="en-US" sz="3200" b="1" dirty="0" smtClean="0">
                <a:solidFill>
                  <a:schemeClr val="accent2"/>
                </a:solidFill>
              </a:rPr>
              <a:t>Interpersonal:</a:t>
            </a:r>
          </a:p>
          <a:p>
            <a:pPr lvl="2"/>
            <a:r>
              <a:rPr lang="en-US" sz="2800" dirty="0" smtClean="0"/>
              <a:t>Friendship between two people is either </a:t>
            </a:r>
            <a:r>
              <a:rPr lang="en-US" sz="2800" b="1" dirty="0" smtClean="0"/>
              <a:t>strong</a:t>
            </a:r>
            <a:r>
              <a:rPr lang="en-US" sz="2800" dirty="0" smtClean="0"/>
              <a:t> or </a:t>
            </a:r>
            <a:r>
              <a:rPr lang="en-US" sz="2800" b="1" dirty="0" smtClean="0"/>
              <a:t>weak</a:t>
            </a:r>
            <a:endParaRPr lang="en-US" sz="28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A2A14-E924-4930-A15F-0EA2B601333C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7238" y="0"/>
            <a:ext cx="15167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Granovetter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‘73]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1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1: Girvan-Newman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181599"/>
          </a:xfrm>
        </p:spPr>
        <p:txBody>
          <a:bodyPr>
            <a:normAutofit/>
          </a:bodyPr>
          <a:lstStyle/>
          <a:p>
            <a:r>
              <a:rPr lang="en-US" dirty="0" smtClean="0"/>
              <a:t>Divisive hierarchical clustering based on the notion of edge </a:t>
            </a:r>
            <a:r>
              <a:rPr lang="en-US" b="1" dirty="0" err="1" smtClean="0">
                <a:solidFill>
                  <a:schemeClr val="accent3"/>
                </a:solidFill>
              </a:rPr>
              <a:t>betweenness</a:t>
            </a:r>
            <a:r>
              <a:rPr lang="en-US" dirty="0" smtClean="0"/>
              <a:t>:</a:t>
            </a:r>
          </a:p>
          <a:p>
            <a:pPr lvl="1">
              <a:buNone/>
            </a:pPr>
            <a:r>
              <a:rPr lang="en-US" dirty="0" smtClean="0">
                <a:solidFill>
                  <a:schemeClr val="accent2"/>
                </a:solidFill>
              </a:rPr>
              <a:t>	</a:t>
            </a:r>
            <a:r>
              <a:rPr lang="en-US" b="1" dirty="0" smtClean="0">
                <a:solidFill>
                  <a:schemeClr val="accent2"/>
                </a:solidFill>
              </a:rPr>
              <a:t>Number of shortest paths passing through the edge</a:t>
            </a:r>
          </a:p>
          <a:p>
            <a:r>
              <a:rPr lang="en-US" b="1" dirty="0" smtClean="0">
                <a:solidFill>
                  <a:schemeClr val="accent3"/>
                </a:solidFill>
              </a:rPr>
              <a:t>Girvan-Newman Algorithm:</a:t>
            </a:r>
          </a:p>
          <a:p>
            <a:pPr lvl="4"/>
            <a:r>
              <a:rPr lang="en-US" b="1" dirty="0"/>
              <a:t>Undirected </a:t>
            </a:r>
            <a:r>
              <a:rPr lang="en-US" b="1" dirty="0" err="1"/>
              <a:t>unweighted</a:t>
            </a:r>
            <a:r>
              <a:rPr lang="en-US" b="1" dirty="0"/>
              <a:t> networks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Repeat until no edges are left:</a:t>
            </a:r>
          </a:p>
          <a:p>
            <a:pPr lvl="2"/>
            <a:r>
              <a:rPr lang="en-US" dirty="0"/>
              <a:t>Calculate </a:t>
            </a:r>
            <a:r>
              <a:rPr lang="en-US" dirty="0" err="1"/>
              <a:t>betweenness</a:t>
            </a:r>
            <a:r>
              <a:rPr lang="en-US" dirty="0"/>
              <a:t> of edges</a:t>
            </a:r>
          </a:p>
          <a:p>
            <a:pPr lvl="2"/>
            <a:r>
              <a:rPr lang="en-US" dirty="0"/>
              <a:t>Remove edges with highest </a:t>
            </a:r>
            <a:r>
              <a:rPr lang="en-US" dirty="0" err="1"/>
              <a:t>betweenness</a:t>
            </a:r>
            <a:endParaRPr lang="en-US" dirty="0"/>
          </a:p>
          <a:p>
            <a:pPr lvl="1"/>
            <a:r>
              <a:rPr lang="en-US" dirty="0"/>
              <a:t>Connected components are communities</a:t>
            </a:r>
          </a:p>
          <a:p>
            <a:pPr lvl="1"/>
            <a:r>
              <a:rPr lang="en-US" dirty="0"/>
              <a:t>Gives a hierarchical decomposition of the network</a:t>
            </a:r>
          </a:p>
          <a:p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7D032-4510-4A0B-AD5E-300B3AF600F9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77828" y="0"/>
            <a:ext cx="18662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[Girvan-Newman ‘02]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76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Girvan-Newman: Example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A7007-0ED5-43C0-9A3F-D7ABE856388F}" type="datetime1">
              <a:rPr lang="en-US" smtClean="0"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830" y="2422000"/>
            <a:ext cx="4953000" cy="29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934200" y="45030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Need to re-compute </a:t>
            </a:r>
            <a:r>
              <a:rPr lang="en-US" sz="16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betweenness</a:t>
            </a:r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at every step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8828" y="34290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09130" y="32766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23330" y="2743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161330" y="28924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282068" y="3820634"/>
            <a:ext cx="52277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Girvan-Newman: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38987-3814-4BD0-BA36-AF380B7E2073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9725"/>
            <a:ext cx="351472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57350"/>
            <a:ext cx="35052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343400"/>
            <a:ext cx="3667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28871" y="4343400"/>
            <a:ext cx="4108341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8600" y="13716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1: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24400" y="13716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2: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4114800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Step 3: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94373" y="4031166"/>
            <a:ext cx="42370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Hierarchical network decomposition: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43990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Girvan-Newman: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3C9DF-0601-4BCE-9AB4-3FB0EC7A6435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143000"/>
            <a:ext cx="628883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209800" y="6248400"/>
            <a:ext cx="434340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Communities in physics collaborations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0" y="15240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45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Girvan-Newman: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Zachary’s Karate club: </a:t>
            </a:r>
            <a:br>
              <a:rPr lang="en-US" b="1" dirty="0" smtClean="0">
                <a:solidFill>
                  <a:schemeClr val="accent3"/>
                </a:solidFill>
              </a:rPr>
            </a:br>
            <a:r>
              <a:rPr lang="en-US" dirty="0" smtClean="0"/>
              <a:t>hierarchical decomposition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4DD97-B369-4DEF-987A-CE27C832F06A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895600"/>
            <a:ext cx="526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15533"/>
            <a:ext cx="2743200" cy="499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91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23275" y="4338638"/>
              <a:ext cx="131763" cy="3175"/>
            </p14:xfrm>
          </p:contentPart>
        </mc:Choice>
        <mc:Fallback xmlns="">
          <p:pic>
            <p:nvPicPr>
              <p:cNvPr id="491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20755" y="4336169"/>
                <a:ext cx="136803" cy="81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2833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49808" y="914400"/>
            <a:ext cx="8241792" cy="1636776"/>
          </a:xfrm>
        </p:spPr>
        <p:txBody>
          <a:bodyPr/>
          <a:lstStyle/>
          <a:p>
            <a:r>
              <a:rPr lang="en-US" dirty="0" smtClean="0"/>
              <a:t>We need to resolve 2 questions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740664" y="2743200"/>
            <a:ext cx="8022336" cy="37338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How to compute </a:t>
            </a:r>
            <a:r>
              <a:rPr lang="en-US" b="1" dirty="0" err="1" smtClean="0"/>
              <a:t>betweenees</a:t>
            </a:r>
            <a:r>
              <a:rPr lang="en-US" b="1" dirty="0" smtClean="0"/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en-US" b="1" dirty="0" smtClean="0"/>
              <a:t>How to select the number of clusters?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60E79-7895-41F3-9CCF-B9B23111CF32}" type="datetime1">
              <a:rPr lang="en-US" smtClean="0"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614839"/>
            <a:ext cx="3820064" cy="2014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643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Compute </a:t>
            </a:r>
            <a:r>
              <a:rPr lang="en-US" dirty="0" err="1" smtClean="0"/>
              <a:t>Betweenness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94995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/>
                </a:solidFill>
              </a:rPr>
              <a:t>Want to compute </a:t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200" b="1" dirty="0" err="1" smtClean="0">
                <a:solidFill>
                  <a:schemeClr val="accent2"/>
                </a:solidFill>
              </a:rPr>
              <a:t>betweenness</a:t>
            </a:r>
            <a:r>
              <a:rPr lang="en-US" sz="3200" b="1" dirty="0" smtClean="0">
                <a:solidFill>
                  <a:schemeClr val="accent2"/>
                </a:solidFill>
              </a:rPr>
              <a:t> of paths starting at node A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949952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accent4"/>
                </a:solidFill>
              </a:rPr>
              <a:t>Breadth </a:t>
            </a:r>
            <a:r>
              <a:rPr lang="en-US" sz="3200" b="1" dirty="0" smtClean="0">
                <a:solidFill>
                  <a:schemeClr val="accent4"/>
                </a:solidFill>
              </a:rPr>
              <a:t>first search starting from A:</a:t>
            </a:r>
            <a:endParaRPr lang="en-US" sz="3200" b="1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131C-A789-46A9-AAC6-E440205EFB39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28020"/>
            <a:ext cx="3314700" cy="262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971800"/>
            <a:ext cx="3476625" cy="313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766504" y="2974170"/>
            <a:ext cx="298480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0</a:t>
            </a:r>
          </a:p>
          <a:p>
            <a:endParaRPr lang="en-US" sz="16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1</a:t>
            </a:r>
          </a:p>
          <a:p>
            <a:endParaRPr lang="en-US" sz="16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endParaRPr lang="en-US" sz="16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3</a:t>
            </a:r>
          </a:p>
          <a:p>
            <a:endParaRPr lang="en-US" sz="16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164121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to Compute </a:t>
            </a:r>
            <a:r>
              <a:rPr lang="en-US" dirty="0" err="1" smtClean="0"/>
              <a:t>Betweenness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Count the number of shortest paths from A to all other nodes of the network: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F18BB-9153-466C-BD25-5DB43412BE46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514600"/>
            <a:ext cx="5486400" cy="4032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9316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438400"/>
            <a:ext cx="52006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Compute </a:t>
            </a:r>
            <a:r>
              <a:rPr lang="en-US" dirty="0" err="1"/>
              <a:t>Betweenness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828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Compute </a:t>
            </a:r>
            <a:r>
              <a:rPr lang="en-US" b="1" dirty="0" err="1" smtClean="0">
                <a:solidFill>
                  <a:schemeClr val="accent4"/>
                </a:solidFill>
              </a:rPr>
              <a:t>betweenness</a:t>
            </a:r>
            <a:r>
              <a:rPr lang="en-US" b="1" dirty="0" smtClean="0">
                <a:solidFill>
                  <a:schemeClr val="accent4"/>
                </a:solidFill>
              </a:rPr>
              <a:t> by working up the tree: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If there are multiple paths count them fractionally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7808-5E25-4F61-B566-7BD863BA8C6A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2650" y="6048375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 path to K.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Split evenly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9535" y="5126541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1+0.5 paths to J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Split 1:2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6044" y="4215825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1+1 paths to H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Split evenly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43450" y="5711316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639264" y="5771386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942420" y="4851477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1064" y="4889245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561206" y="4826652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419850" y="4864420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483362" y="3951281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037206" y="3987189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680152" y="3956958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233996" y="3976633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973693" y="3917161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89606" y="3076575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682548" y="3076575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236392" y="3112483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742128" y="3083410"/>
            <a:ext cx="304800" cy="184659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81000" y="3276600"/>
            <a:ext cx="2438400" cy="31393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 algorithm: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Add edge 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flows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-- node flow = </a:t>
            </a:r>
            <a:b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1+∑child edges </a:t>
            </a:r>
          </a:p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-- split the flow up based on the parent value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Repeat the BFS procedure for each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starting node</a:t>
            </a:r>
            <a:endParaRPr lang="en-US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22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438400"/>
            <a:ext cx="5200650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to Compute </a:t>
            </a:r>
            <a:r>
              <a:rPr lang="en-US" dirty="0" err="1"/>
              <a:t>Betweenness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828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Compute </a:t>
            </a:r>
            <a:r>
              <a:rPr lang="en-US" b="1" dirty="0" err="1" smtClean="0">
                <a:solidFill>
                  <a:schemeClr val="accent4"/>
                </a:solidFill>
              </a:rPr>
              <a:t>betweenness</a:t>
            </a:r>
            <a:r>
              <a:rPr lang="en-US" b="1" dirty="0" smtClean="0">
                <a:solidFill>
                  <a:schemeClr val="accent4"/>
                </a:solidFill>
              </a:rPr>
              <a:t> by working up the tree: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If there are multiple paths count them fractionally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7808-5E25-4F61-B566-7BD863BA8C6A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62650" y="6048375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 path to K.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Split evenly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19535" y="5126541"/>
            <a:ext cx="1653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1+0.5 paths to J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Split 1:2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6044" y="4165677"/>
            <a:ext cx="15263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1+1 paths to H</a:t>
            </a: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Split evenly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3276600"/>
            <a:ext cx="2438400" cy="313932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The algorithm: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Add edge </a:t>
            </a:r>
            <a:r>
              <a:rPr lang="en-US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flows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-- node flow = </a:t>
            </a:r>
            <a:b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1+∑child edges </a:t>
            </a:r>
          </a:p>
          <a:p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-- split the flow up based on the parent value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Repeat the BFS procedure for each </a:t>
            </a:r>
            <a:r>
              <a:rPr lang="en-US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starting node</a:t>
            </a:r>
            <a:endParaRPr lang="en-US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11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Triadic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001000" cy="525780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Which edge is more likely </a:t>
            </a:r>
            <a:r>
              <a:rPr lang="en-US" b="1" dirty="0" smtClean="0">
                <a:solidFill>
                  <a:schemeClr val="accent2"/>
                </a:solidFill>
              </a:rPr>
              <a:t>to form, a-b </a:t>
            </a:r>
            <a:r>
              <a:rPr lang="en-US" b="1" dirty="0" smtClean="0">
                <a:solidFill>
                  <a:schemeClr val="accent2"/>
                </a:solidFill>
              </a:rPr>
              <a:t>or a-c?</a:t>
            </a:r>
          </a:p>
          <a:p>
            <a:endParaRPr lang="en-US" dirty="0" smtClean="0"/>
          </a:p>
          <a:p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500" dirty="0" smtClean="0">
              <a:solidFill>
                <a:schemeClr val="accent4"/>
              </a:solidFill>
            </a:endParaRPr>
          </a:p>
          <a:p>
            <a:endParaRPr lang="en-US" sz="500" dirty="0" smtClean="0">
              <a:solidFill>
                <a:schemeClr val="accent4"/>
              </a:solidFill>
            </a:endParaRPr>
          </a:p>
          <a:p>
            <a:endParaRPr lang="en-US" sz="500" dirty="0">
              <a:solidFill>
                <a:schemeClr val="accent4"/>
              </a:solidFill>
            </a:endParaRPr>
          </a:p>
          <a:p>
            <a:endParaRPr lang="en-US" sz="500" dirty="0">
              <a:solidFill>
                <a:schemeClr val="accent4"/>
              </a:solidFill>
            </a:endParaRPr>
          </a:p>
          <a:p>
            <a:endParaRPr lang="en-US" sz="500" dirty="0" smtClean="0">
              <a:solidFill>
                <a:schemeClr val="accent4"/>
              </a:solidFill>
            </a:endParaRPr>
          </a:p>
          <a:p>
            <a:endParaRPr lang="en-US" sz="500" dirty="0" smtClean="0">
              <a:solidFill>
                <a:schemeClr val="accent4"/>
              </a:solidFill>
            </a:endParaRPr>
          </a:p>
          <a:p>
            <a:endParaRPr lang="en-US" sz="500" dirty="0">
              <a:solidFill>
                <a:schemeClr val="accent4"/>
              </a:solidFill>
            </a:endParaRPr>
          </a:p>
          <a:p>
            <a:endParaRPr lang="en-US" sz="500" dirty="0" smtClean="0">
              <a:solidFill>
                <a:schemeClr val="accent4"/>
              </a:solidFill>
            </a:endParaRPr>
          </a:p>
          <a:p>
            <a:endParaRPr lang="en-US" sz="500" dirty="0">
              <a:solidFill>
                <a:schemeClr val="accent4"/>
              </a:solidFill>
            </a:endParaRPr>
          </a:p>
          <a:p>
            <a:endParaRPr lang="en-US" sz="500" dirty="0" smtClean="0">
              <a:solidFill>
                <a:schemeClr val="accent4"/>
              </a:solidFill>
            </a:endParaRPr>
          </a:p>
          <a:p>
            <a:endParaRPr lang="en-US" sz="500" dirty="0">
              <a:solidFill>
                <a:schemeClr val="accent4"/>
              </a:solidFill>
            </a:endParaRPr>
          </a:p>
          <a:p>
            <a:endParaRPr lang="en-US" sz="500" dirty="0" smtClean="0">
              <a:solidFill>
                <a:schemeClr val="accent4"/>
              </a:solidFill>
            </a:endParaRPr>
          </a:p>
          <a:p>
            <a:r>
              <a:rPr lang="en-US" sz="2800" b="1" dirty="0" smtClean="0">
                <a:solidFill>
                  <a:schemeClr val="accent4"/>
                </a:solidFill>
              </a:rPr>
              <a:t>Triadic closure: </a:t>
            </a:r>
            <a:r>
              <a:rPr lang="en-US" sz="2800" dirty="0" smtClean="0"/>
              <a:t>If two people in a </a:t>
            </a:r>
            <a:br>
              <a:rPr lang="en-US" sz="2800" dirty="0" smtClean="0"/>
            </a:br>
            <a:r>
              <a:rPr lang="en-US" sz="2800" dirty="0" smtClean="0"/>
              <a:t>network have a friend in common </a:t>
            </a:r>
            <a:br>
              <a:rPr lang="en-US" sz="2800" dirty="0" smtClean="0"/>
            </a:br>
            <a:r>
              <a:rPr lang="en-US" sz="2800" dirty="0" smtClean="0"/>
              <a:t>there is an increased likelihood </a:t>
            </a:r>
            <a:br>
              <a:rPr lang="en-US" sz="2800" dirty="0" smtClean="0"/>
            </a:br>
            <a:r>
              <a:rPr lang="en-US" sz="2800" dirty="0" smtClean="0"/>
              <a:t>they will become friends themselves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C0BF-AD53-42B4-B4B8-E7DCE41B7886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6476" y="4800600"/>
            <a:ext cx="265132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6" name="Group 45"/>
          <p:cNvGrpSpPr/>
          <p:nvPr/>
        </p:nvGrpSpPr>
        <p:grpSpPr>
          <a:xfrm>
            <a:off x="2539133" y="2404170"/>
            <a:ext cx="3122723" cy="1959384"/>
            <a:chOff x="5510933" y="1712291"/>
            <a:chExt cx="3122723" cy="1959384"/>
          </a:xfrm>
        </p:grpSpPr>
        <p:cxnSp>
          <p:nvCxnSpPr>
            <p:cNvPr id="47" name="Straight Arrow Connector 46"/>
            <p:cNvCxnSpPr>
              <a:stCxn id="71" idx="4"/>
              <a:endCxn id="68" idx="1"/>
            </p:cNvCxnSpPr>
            <p:nvPr/>
          </p:nvCxnSpPr>
          <p:spPr>
            <a:xfrm>
              <a:off x="8362564" y="1795669"/>
              <a:ext cx="271092" cy="81145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68" idx="2"/>
            </p:cNvCxnSpPr>
            <p:nvPr/>
          </p:nvCxnSpPr>
          <p:spPr>
            <a:xfrm flipH="1" flipV="1">
              <a:off x="7635584" y="2607123"/>
              <a:ext cx="936658" cy="147394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70" idx="4"/>
              <a:endCxn id="67" idx="0"/>
            </p:cNvCxnSpPr>
            <p:nvPr/>
          </p:nvCxnSpPr>
          <p:spPr>
            <a:xfrm flipH="1">
              <a:off x="6517390" y="1712291"/>
              <a:ext cx="83873" cy="58364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64" idx="4"/>
              <a:endCxn id="63" idx="0"/>
            </p:cNvCxnSpPr>
            <p:nvPr/>
          </p:nvCxnSpPr>
          <p:spPr>
            <a:xfrm>
              <a:off x="5510933" y="2629450"/>
              <a:ext cx="167742" cy="83378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6517390" y="2500794"/>
              <a:ext cx="419358" cy="917159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5659198" y="3463230"/>
              <a:ext cx="1351202" cy="20844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69" idx="7"/>
              <a:endCxn id="68" idx="3"/>
            </p:cNvCxnSpPr>
            <p:nvPr/>
          </p:nvCxnSpPr>
          <p:spPr>
            <a:xfrm flipV="1">
              <a:off x="8175343" y="2901910"/>
              <a:ext cx="458313" cy="538994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2687398" y="2279102"/>
            <a:ext cx="2703366" cy="1997486"/>
            <a:chOff x="5659198" y="1590812"/>
            <a:chExt cx="2703366" cy="1997486"/>
          </a:xfrm>
        </p:grpSpPr>
        <p:cxnSp>
          <p:nvCxnSpPr>
            <p:cNvPr id="55" name="Straight Arrow Connector 54"/>
            <p:cNvCxnSpPr/>
            <p:nvPr/>
          </p:nvCxnSpPr>
          <p:spPr>
            <a:xfrm flipV="1">
              <a:off x="7601079" y="1590812"/>
              <a:ext cx="761485" cy="104111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10800000">
              <a:off x="5720611" y="2421005"/>
              <a:ext cx="587100" cy="8337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>
              <a:off x="7146427" y="3421542"/>
              <a:ext cx="670972" cy="166756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>
              <a:off x="7013809" y="2835142"/>
              <a:ext cx="510211" cy="36780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rot="10800000">
              <a:off x="6727069" y="2504383"/>
              <a:ext cx="670972" cy="4168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 flipV="1">
              <a:off x="7635584" y="2781860"/>
              <a:ext cx="380741" cy="702881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rot="5400000" flipH="1" flipV="1">
              <a:off x="5744911" y="1565526"/>
              <a:ext cx="622373" cy="793799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rot="16200000" flipH="1">
              <a:off x="6692216" y="1708551"/>
              <a:ext cx="817911" cy="703286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Oval 62"/>
          <p:cNvSpPr/>
          <p:nvPr/>
        </p:nvSpPr>
        <p:spPr>
          <a:xfrm>
            <a:off x="2497196" y="4155109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419600" y="3099977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3335911" y="2987816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5600442" y="3237950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Oval 69"/>
          <p:cNvSpPr/>
          <p:nvPr/>
        </p:nvSpPr>
        <p:spPr>
          <a:xfrm>
            <a:off x="3419784" y="1987279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5181085" y="2070657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7" name="Straight Arrow Connector 76"/>
          <p:cNvCxnSpPr/>
          <p:nvPr/>
        </p:nvCxnSpPr>
        <p:spPr>
          <a:xfrm>
            <a:off x="2557578" y="3181891"/>
            <a:ext cx="1204908" cy="849555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69" idx="1"/>
          </p:cNvCxnSpPr>
          <p:nvPr/>
        </p:nvCxnSpPr>
        <p:spPr>
          <a:xfrm>
            <a:off x="2497196" y="3112883"/>
            <a:ext cx="2409817" cy="1019900"/>
          </a:xfrm>
          <a:prstGeom prst="straightConnector1">
            <a:avLst/>
          </a:prstGeom>
          <a:ln w="38100">
            <a:solidFill>
              <a:srgbClr val="008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2329454" y="2904438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3755269" y="3904975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9" name="Oval 68"/>
          <p:cNvSpPr/>
          <p:nvPr/>
        </p:nvSpPr>
        <p:spPr>
          <a:xfrm>
            <a:off x="4845599" y="4071731"/>
            <a:ext cx="419358" cy="416891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47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76200" y="76200"/>
            <a:ext cx="8947778" cy="987552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How to select number of clusters?</a:t>
            </a:r>
          </a:p>
        </p:txBody>
      </p:sp>
      <p:sp>
        <p:nvSpPr>
          <p:cNvPr id="1536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Define </a:t>
            </a:r>
            <a:r>
              <a:rPr lang="en-US" b="1" dirty="0" smtClean="0">
                <a:solidFill>
                  <a:schemeClr val="accent3"/>
                </a:solidFill>
              </a:rPr>
              <a:t>modularity</a:t>
            </a:r>
            <a:r>
              <a:rPr lang="en-US" dirty="0" smtClean="0"/>
              <a:t> to be</a:t>
            </a:r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(number of edges within groups) – 	(expected number within groups)</a:t>
            </a:r>
          </a:p>
          <a:p>
            <a:pPr>
              <a:buFont typeface="Arial" charset="0"/>
              <a:buNone/>
            </a:pP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1000" dirty="0" smtClean="0"/>
          </a:p>
          <a:p>
            <a:pPr>
              <a:buFont typeface="Arial" charset="0"/>
              <a:buNone/>
            </a:pPr>
            <a:r>
              <a:rPr lang="en-US" dirty="0" smtClean="0">
                <a:solidFill>
                  <a:schemeClr val="accent2"/>
                </a:solidFill>
              </a:rPr>
              <a:t>Actual number of edges between </a:t>
            </a:r>
            <a:r>
              <a:rPr lang="en-US" dirty="0" err="1" smtClean="0">
                <a:solidFill>
                  <a:schemeClr val="accent2"/>
                </a:solidFill>
              </a:rPr>
              <a:t>i</a:t>
            </a:r>
            <a:r>
              <a:rPr lang="en-US" dirty="0" smtClean="0">
                <a:solidFill>
                  <a:schemeClr val="accent2"/>
                </a:solidFill>
              </a:rPr>
              <a:t> and j is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endParaRPr lang="en-US" sz="1000" dirty="0" smtClean="0"/>
          </a:p>
          <a:p>
            <a:pPr>
              <a:buFont typeface="Arial" charset="0"/>
              <a:buNone/>
            </a:pPr>
            <a:r>
              <a:rPr lang="en-US" dirty="0" smtClean="0">
                <a:solidFill>
                  <a:schemeClr val="accent4"/>
                </a:solidFill>
              </a:rPr>
              <a:t>Expected number of edges between </a:t>
            </a:r>
            <a:r>
              <a:rPr lang="en-US" i="1" dirty="0" err="1" smtClean="0">
                <a:solidFill>
                  <a:schemeClr val="accent4"/>
                </a:solidFill>
              </a:rPr>
              <a:t>i</a:t>
            </a:r>
            <a:r>
              <a:rPr lang="en-US" dirty="0" smtClean="0">
                <a:solidFill>
                  <a:schemeClr val="accent4"/>
                </a:solidFill>
              </a:rPr>
              <a:t> and </a:t>
            </a:r>
            <a:r>
              <a:rPr lang="en-US" i="1" dirty="0" smtClean="0">
                <a:solidFill>
                  <a:schemeClr val="accent4"/>
                </a:solidFill>
              </a:rPr>
              <a:t>j</a:t>
            </a:r>
            <a:r>
              <a:rPr lang="en-US" dirty="0" smtClean="0">
                <a:solidFill>
                  <a:schemeClr val="accent4"/>
                </a:solidFill>
              </a:rPr>
              <a:t> is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A4913-E128-4DF0-9511-8F9C65828C1E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505200"/>
            <a:ext cx="5105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5321300"/>
            <a:ext cx="45720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58000" y="6324600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m…number of edges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6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Modularity: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(number of edges within groups) – 	(expected number within groups)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Then:</a:t>
            </a:r>
          </a:p>
          <a:p>
            <a:endParaRPr lang="en-US" dirty="0" smtClean="0"/>
          </a:p>
          <a:p>
            <a:endParaRPr lang="en-US" dirty="0" smtClean="0"/>
          </a:p>
          <a:p>
            <a:pPr lvl="8"/>
            <a:endParaRPr lang="en-US" dirty="0" smtClean="0"/>
          </a:p>
          <a:p>
            <a:r>
              <a:rPr lang="en-US" b="1" dirty="0" smtClean="0">
                <a:solidFill>
                  <a:schemeClr val="accent4"/>
                </a:solidFill>
              </a:rPr>
              <a:t>Modularity lies in the range [−1,1]</a:t>
            </a:r>
          </a:p>
          <a:p>
            <a:pPr lvl="1"/>
            <a:r>
              <a:rPr lang="en-US" dirty="0" smtClean="0"/>
              <a:t>It is positive if the number of edges within groups exceeds the expected number</a:t>
            </a:r>
          </a:p>
          <a:p>
            <a:pPr lvl="1"/>
            <a:r>
              <a:rPr lang="en-US" dirty="0" smtClean="0"/>
              <a:t>0.3&lt;Q&lt;0.7 means significant community structure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3D059-541D-44DD-AA2E-8BC828BC6EE5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19800" y="2836783"/>
            <a:ext cx="335280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</a:rPr>
              <a:t>m … number of edges</a:t>
            </a:r>
          </a:p>
          <a:p>
            <a:pPr lvl="1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ij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… 1 if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i,j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 is edge, else 0</a:t>
            </a:r>
          </a:p>
          <a:p>
            <a:pPr lvl="1"/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k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… degree of node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1600" dirty="0" err="1" smtClean="0">
                <a:latin typeface="Arial" pitchFamily="34" charset="0"/>
                <a:cs typeface="Arial" pitchFamily="34" charset="0"/>
                <a:sym typeface="Symbol"/>
              </a:rPr>
              <a:t>c</a:t>
            </a:r>
            <a:r>
              <a:rPr lang="en-US" sz="1600" baseline="-25000" dirty="0" err="1" smtClean="0"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 … group id of node </a:t>
            </a:r>
            <a:r>
              <a:rPr lang="en-US" sz="1600" dirty="0" err="1" smtClean="0">
                <a:latin typeface="Arial" pitchFamily="34" charset="0"/>
                <a:cs typeface="Arial" pitchFamily="34" charset="0"/>
                <a:sym typeface="Symbol"/>
              </a:rPr>
              <a:t>i</a:t>
            </a:r>
            <a:endParaRPr lang="en-US" sz="1600" dirty="0" smtClean="0">
              <a:latin typeface="Arial" pitchFamily="34" charset="0"/>
              <a:cs typeface="Arial" pitchFamily="34" charset="0"/>
              <a:sym typeface="Symbol"/>
            </a:endParaRPr>
          </a:p>
          <a:p>
            <a:pPr lvl="1"/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(a, b) … 1 if a=b, else 0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336151"/>
              </p:ext>
            </p:extLst>
          </p:nvPr>
        </p:nvGraphicFramePr>
        <p:xfrm>
          <a:off x="641350" y="2851150"/>
          <a:ext cx="5133975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81" name="Equation" r:id="rId3" imgW="2031840" imgH="482400" progId="Equation.3">
                  <p:embed/>
                </p:oleObj>
              </mc:Choice>
              <mc:Fallback>
                <p:oleObj name="Equation" r:id="rId3" imgW="2031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350" y="2851150"/>
                        <a:ext cx="5133975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307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783590" y="-533795"/>
            <a:ext cx="3810000" cy="891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Modularity: Number of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Modularity is useful for selecting the 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dirty="0" smtClean="0">
                <a:solidFill>
                  <a:schemeClr val="accent4"/>
                </a:solidFill>
              </a:rPr>
              <a:t>number of clusters: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8019D-CC7D-4E52-9ACE-E18037A21190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95400" y="5943600"/>
            <a:ext cx="6705600" cy="5334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Why not optimize modularity directly?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809499" y="1981200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10297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Triadic 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344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Triadic closure == High </a:t>
            </a:r>
            <a:r>
              <a:rPr lang="en-US" b="1" dirty="0" smtClean="0">
                <a:solidFill>
                  <a:schemeClr val="accent2"/>
                </a:solidFill>
              </a:rPr>
              <a:t>clustering coefficient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Reasons for triadic closure:</a:t>
            </a:r>
          </a:p>
          <a:p>
            <a:r>
              <a:rPr lang="en-US" dirty="0" smtClean="0"/>
              <a:t>If B and C have a friend A in common, then:</a:t>
            </a:r>
          </a:p>
          <a:p>
            <a:pPr lvl="1"/>
            <a:r>
              <a:rPr lang="en-US" dirty="0" smtClean="0"/>
              <a:t>B is </a:t>
            </a:r>
            <a:r>
              <a:rPr lang="en-US" b="1" dirty="0" smtClean="0">
                <a:solidFill>
                  <a:schemeClr val="accent4"/>
                </a:solidFill>
              </a:rPr>
              <a:t>more likely to meet</a:t>
            </a:r>
            <a:r>
              <a:rPr lang="en-US" dirty="0" smtClean="0"/>
              <a:t> C </a:t>
            </a:r>
          </a:p>
          <a:p>
            <a:pPr lvl="2"/>
            <a:r>
              <a:rPr lang="en-US" dirty="0" smtClean="0"/>
              <a:t>(since they both spend time with A)</a:t>
            </a:r>
          </a:p>
          <a:p>
            <a:pPr lvl="1"/>
            <a:r>
              <a:rPr lang="en-US" dirty="0" smtClean="0"/>
              <a:t>B and C </a:t>
            </a:r>
            <a:r>
              <a:rPr lang="en-US" b="1" dirty="0" smtClean="0">
                <a:solidFill>
                  <a:schemeClr val="accent3"/>
                </a:solidFill>
              </a:rPr>
              <a:t>trust</a:t>
            </a:r>
            <a:r>
              <a:rPr lang="en-US" dirty="0" smtClean="0"/>
              <a:t> each other </a:t>
            </a:r>
          </a:p>
          <a:p>
            <a:pPr lvl="2"/>
            <a:r>
              <a:rPr lang="en-US" dirty="0" smtClean="0"/>
              <a:t>(since they have a friend in common)</a:t>
            </a:r>
          </a:p>
          <a:p>
            <a:pPr lvl="1"/>
            <a:r>
              <a:rPr lang="en-US" dirty="0" smtClean="0"/>
              <a:t>A has </a:t>
            </a:r>
            <a:r>
              <a:rPr lang="en-US" b="1" dirty="0" smtClean="0">
                <a:solidFill>
                  <a:schemeClr val="accent3"/>
                </a:solidFill>
              </a:rPr>
              <a:t>incentive</a:t>
            </a:r>
            <a:r>
              <a:rPr lang="en-US" dirty="0" smtClean="0"/>
              <a:t> to bring B and C together </a:t>
            </a:r>
          </a:p>
          <a:p>
            <a:pPr lvl="2"/>
            <a:r>
              <a:rPr lang="en-US" dirty="0" smtClean="0"/>
              <a:t>(as it is hard for A to maintain two disjoint relationships)</a:t>
            </a:r>
          </a:p>
          <a:p>
            <a:pPr lvl="8"/>
            <a:endParaRPr lang="en-US" dirty="0" smtClean="0"/>
          </a:p>
          <a:p>
            <a:r>
              <a:rPr lang="en-US" b="1" dirty="0" smtClean="0"/>
              <a:t>Empirical study by </a:t>
            </a:r>
            <a:r>
              <a:rPr lang="en-US" b="1" dirty="0" err="1" smtClean="0"/>
              <a:t>Bearman</a:t>
            </a:r>
            <a:r>
              <a:rPr lang="en-US" b="1" dirty="0" smtClean="0"/>
              <a:t> and Moody: </a:t>
            </a:r>
          </a:p>
          <a:p>
            <a:pPr lvl="1"/>
            <a:r>
              <a:rPr lang="en-US" dirty="0" smtClean="0"/>
              <a:t>Teenage girls with low clustering coefficient are </a:t>
            </a:r>
            <a:br>
              <a:rPr lang="en-US" dirty="0" smtClean="0"/>
            </a:br>
            <a:r>
              <a:rPr lang="en-US" dirty="0" smtClean="0"/>
              <a:t>more likely to contemplate suicide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66282-EB4D-45B8-A4C2-EDC358FD05A6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7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Granovetter’s</a:t>
            </a:r>
            <a:r>
              <a:rPr lang="en-US" dirty="0" smtClean="0"/>
              <a:t>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Define: </a:t>
            </a:r>
            <a:r>
              <a:rPr lang="en-US" b="1" dirty="0" smtClean="0">
                <a:solidFill>
                  <a:schemeClr val="accent2"/>
                </a:solidFill>
              </a:rPr>
              <a:t>Bridge edge</a:t>
            </a:r>
            <a:endParaRPr lang="en-US" dirty="0" smtClean="0"/>
          </a:p>
          <a:p>
            <a:pPr lvl="1"/>
            <a:r>
              <a:rPr lang="en-US" dirty="0" smtClean="0"/>
              <a:t>If removed, it disconnects the graph</a:t>
            </a:r>
          </a:p>
          <a:p>
            <a:r>
              <a:rPr lang="en-US" dirty="0" smtClean="0"/>
              <a:t>Define: </a:t>
            </a:r>
            <a:r>
              <a:rPr lang="en-US" b="1" dirty="0" smtClean="0">
                <a:solidFill>
                  <a:schemeClr val="accent2"/>
                </a:solidFill>
              </a:rPr>
              <a:t>Local bridge</a:t>
            </a:r>
          </a:p>
          <a:p>
            <a:pPr lvl="1"/>
            <a:r>
              <a:rPr lang="en-US" dirty="0" smtClean="0"/>
              <a:t>Edge of Span&gt;2</a:t>
            </a:r>
            <a:br>
              <a:rPr lang="en-US" dirty="0" smtClean="0"/>
            </a:br>
            <a:r>
              <a:rPr lang="en-US" dirty="0" smtClean="0"/>
              <a:t>(i.e., Edge not in a triangle)</a:t>
            </a:r>
          </a:p>
          <a:p>
            <a:r>
              <a:rPr lang="en-US" b="1" dirty="0" smtClean="0"/>
              <a:t>Two types of edges:</a:t>
            </a:r>
          </a:p>
          <a:p>
            <a:pPr lvl="1"/>
            <a:r>
              <a:rPr lang="en-US" b="1" dirty="0" smtClean="0">
                <a:solidFill>
                  <a:schemeClr val="accent4"/>
                </a:solidFill>
              </a:rPr>
              <a:t>Strong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/>
              <a:t>(friend)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chemeClr val="accent4"/>
                </a:solidFill>
              </a:rPr>
              <a:t> </a:t>
            </a:r>
            <a:br>
              <a:rPr lang="en-US" dirty="0" smtClean="0">
                <a:solidFill>
                  <a:schemeClr val="accent4"/>
                </a:solidFill>
              </a:rPr>
            </a:br>
            <a:r>
              <a:rPr lang="en-US" b="1" dirty="0" smtClean="0">
                <a:solidFill>
                  <a:schemeClr val="accent4"/>
                </a:solidFill>
              </a:rPr>
              <a:t>weak ties </a:t>
            </a:r>
            <a:r>
              <a:rPr lang="en-US" dirty="0" smtClean="0"/>
              <a:t>(acquaintance)</a:t>
            </a:r>
            <a:endParaRPr lang="en-US" b="1" dirty="0" smtClean="0">
              <a:solidFill>
                <a:schemeClr val="accent4"/>
              </a:solidFill>
            </a:endParaRPr>
          </a:p>
          <a:p>
            <a:r>
              <a:rPr lang="en-US" b="1" dirty="0" smtClean="0">
                <a:solidFill>
                  <a:schemeClr val="accent3"/>
                </a:solidFill>
              </a:rPr>
              <a:t>Strong triadic closure:</a:t>
            </a:r>
          </a:p>
          <a:p>
            <a:pPr lvl="1"/>
            <a:r>
              <a:rPr lang="en-US" dirty="0" smtClean="0"/>
              <a:t>Two strong ties imply a third edge</a:t>
            </a:r>
          </a:p>
          <a:p>
            <a:pPr lvl="1"/>
            <a:endParaRPr lang="en-US" sz="500" dirty="0" smtClean="0"/>
          </a:p>
          <a:p>
            <a:pPr lvl="1"/>
            <a:endParaRPr lang="en-US" sz="500" dirty="0"/>
          </a:p>
          <a:p>
            <a:pPr lvl="1"/>
            <a:endParaRPr lang="en-US" sz="500" dirty="0" smtClean="0"/>
          </a:p>
          <a:p>
            <a:r>
              <a:rPr lang="en-US" b="1" dirty="0" smtClean="0"/>
              <a:t>Claim:</a:t>
            </a:r>
            <a:r>
              <a:rPr lang="en-US" dirty="0" smtClean="0"/>
              <a:t> If </a:t>
            </a:r>
            <a:r>
              <a:rPr lang="en-US" dirty="0" smtClean="0"/>
              <a:t>strong triadic closure </a:t>
            </a:r>
            <a:r>
              <a:rPr lang="en-US" dirty="0" smtClean="0"/>
              <a:t>satisfied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then </a:t>
            </a:r>
            <a:r>
              <a:rPr lang="en-US" b="1" dirty="0" smtClean="0">
                <a:solidFill>
                  <a:schemeClr val="accent4"/>
                </a:solidFill>
                <a:sym typeface="Wingdings" pitchFamily="2" charset="2"/>
              </a:rPr>
              <a:t>local bridges are weak ties!</a:t>
            </a:r>
            <a:endParaRPr lang="en-US" b="1" dirty="0" smtClean="0">
              <a:solidFill>
                <a:schemeClr val="accent4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ADCA7-7308-4505-8700-AE01EA8A2EAF}" type="datetime1">
              <a:rPr lang="en-US" smtClean="0"/>
              <a:pPr/>
              <a:t>1/16/2015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Jure Leskovec, Stanford CS224W: Social and Information Network Analysis, http://cs224w.stanford.edu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5356" y="6583680"/>
            <a:ext cx="733864" cy="274320"/>
          </a:xfrm>
        </p:spPr>
        <p:txBody>
          <a:bodyPr/>
          <a:lstStyle/>
          <a:p>
            <a:fld id="{19B12225-5612-419B-A8D5-4B8EEE4C217E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93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168600" y="11164888"/>
              <a:ext cx="0" cy="0"/>
            </p14:xfrm>
          </p:contentPart>
        </mc:Choice>
        <mc:Fallback xmlns="">
          <p:pic>
            <p:nvPicPr>
              <p:cNvPr id="3993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68600" y="11164888"/>
                <a:ext cx="0" cy="0"/>
              </a:xfrm>
              <a:prstGeom prst="rect">
                <a:avLst/>
              </a:prstGeom>
            </p:spPr>
          </p:pic>
        </mc:Fallback>
      </mc:AlternateContent>
      <p:cxnSp>
        <p:nvCxnSpPr>
          <p:cNvPr id="25" name="Straight Arrow Connector 24"/>
          <p:cNvCxnSpPr/>
          <p:nvPr/>
        </p:nvCxnSpPr>
        <p:spPr>
          <a:xfrm flipH="1" flipV="1">
            <a:off x="10791053" y="1759250"/>
            <a:ext cx="936658" cy="147394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966" name="Group 39965"/>
          <p:cNvGrpSpPr/>
          <p:nvPr/>
        </p:nvGrpSpPr>
        <p:grpSpPr>
          <a:xfrm>
            <a:off x="6324600" y="1082805"/>
            <a:ext cx="2704372" cy="1203195"/>
            <a:chOff x="5760720" y="1082805"/>
            <a:chExt cx="2704372" cy="1203195"/>
          </a:xfrm>
        </p:grpSpPr>
        <p:cxnSp>
          <p:nvCxnSpPr>
            <p:cNvPr id="76" name="Straight Arrow Connector 75"/>
            <p:cNvCxnSpPr>
              <a:stCxn id="83" idx="5"/>
              <a:endCxn id="87" idx="1"/>
            </p:cNvCxnSpPr>
            <p:nvPr/>
          </p:nvCxnSpPr>
          <p:spPr>
            <a:xfrm>
              <a:off x="6450218" y="1466738"/>
              <a:ext cx="487176" cy="25697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>
              <a:stCxn id="87" idx="6"/>
              <a:endCxn id="95" idx="2"/>
            </p:cNvCxnSpPr>
            <p:nvPr/>
          </p:nvCxnSpPr>
          <p:spPr>
            <a:xfrm>
              <a:off x="7093492" y="1788368"/>
              <a:ext cx="455334" cy="10139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/>
            <p:cNvCxnSpPr>
              <a:stCxn id="83" idx="4"/>
              <a:endCxn id="84" idx="0"/>
            </p:cNvCxnSpPr>
            <p:nvPr/>
          </p:nvCxnSpPr>
          <p:spPr>
            <a:xfrm flipH="1">
              <a:off x="6309360" y="1493520"/>
              <a:ext cx="76200" cy="6096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Arrow Connector 79"/>
            <p:cNvCxnSpPr>
              <a:stCxn id="84" idx="1"/>
              <a:endCxn id="88" idx="5"/>
            </p:cNvCxnSpPr>
            <p:nvPr/>
          </p:nvCxnSpPr>
          <p:spPr>
            <a:xfrm flipH="1" flipV="1">
              <a:off x="5916818" y="1878218"/>
              <a:ext cx="327884" cy="25168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83" idx="3"/>
              <a:endCxn id="88" idx="7"/>
            </p:cNvCxnSpPr>
            <p:nvPr/>
          </p:nvCxnSpPr>
          <p:spPr>
            <a:xfrm flipH="1">
              <a:off x="5916818" y="1466738"/>
              <a:ext cx="404084" cy="28216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>
              <a:stCxn id="87" idx="3"/>
              <a:endCxn id="84" idx="7"/>
            </p:cNvCxnSpPr>
            <p:nvPr/>
          </p:nvCxnSpPr>
          <p:spPr>
            <a:xfrm flipH="1">
              <a:off x="6374018" y="1853026"/>
              <a:ext cx="563376" cy="276876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8" idx="6"/>
              <a:endCxn id="87" idx="2"/>
            </p:cNvCxnSpPr>
            <p:nvPr/>
          </p:nvCxnSpPr>
          <p:spPr>
            <a:xfrm flipV="1">
              <a:off x="5943600" y="1788368"/>
              <a:ext cx="967012" cy="2519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7" name="Oval 86"/>
            <p:cNvSpPr/>
            <p:nvPr/>
          </p:nvSpPr>
          <p:spPr>
            <a:xfrm>
              <a:off x="6910612" y="1696928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5760720" y="17221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89" name="Straight Arrow Connector 88"/>
            <p:cNvCxnSpPr>
              <a:stCxn id="94" idx="6"/>
              <a:endCxn id="96" idx="2"/>
            </p:cNvCxnSpPr>
            <p:nvPr/>
          </p:nvCxnSpPr>
          <p:spPr>
            <a:xfrm>
              <a:off x="7955280" y="1478280"/>
              <a:ext cx="326932" cy="10668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95" idx="0"/>
              <a:endCxn id="94" idx="3"/>
            </p:cNvCxnSpPr>
            <p:nvPr/>
          </p:nvCxnSpPr>
          <p:spPr>
            <a:xfrm flipV="1">
              <a:off x="7640266" y="1542938"/>
              <a:ext cx="158916" cy="25538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7731706" y="1905000"/>
              <a:ext cx="467414" cy="19812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95" idx="7"/>
              <a:endCxn id="96" idx="3"/>
            </p:cNvCxnSpPr>
            <p:nvPr/>
          </p:nvCxnSpPr>
          <p:spPr>
            <a:xfrm flipV="1">
              <a:off x="7704924" y="1649618"/>
              <a:ext cx="604070" cy="17548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>
              <a:stCxn id="97" idx="0"/>
              <a:endCxn id="96" idx="4"/>
            </p:cNvCxnSpPr>
            <p:nvPr/>
          </p:nvCxnSpPr>
          <p:spPr>
            <a:xfrm flipV="1">
              <a:off x="8290560" y="1676400"/>
              <a:ext cx="83092" cy="32004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Oval 93"/>
            <p:cNvSpPr/>
            <p:nvPr/>
          </p:nvSpPr>
          <p:spPr>
            <a:xfrm>
              <a:off x="7772400" y="138684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5" name="Oval 94"/>
            <p:cNvSpPr/>
            <p:nvPr/>
          </p:nvSpPr>
          <p:spPr>
            <a:xfrm>
              <a:off x="7548826" y="17983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6" name="Oval 95"/>
            <p:cNvSpPr/>
            <p:nvPr/>
          </p:nvSpPr>
          <p:spPr>
            <a:xfrm>
              <a:off x="8282212" y="14935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8199120" y="199644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3" name="Oval 82"/>
            <p:cNvSpPr/>
            <p:nvPr/>
          </p:nvSpPr>
          <p:spPr>
            <a:xfrm>
              <a:off x="6294120" y="131064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4" name="Oval 83"/>
            <p:cNvSpPr/>
            <p:nvPr/>
          </p:nvSpPr>
          <p:spPr>
            <a:xfrm>
              <a:off x="6217920" y="21031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9956" name="TextBox 39955"/>
            <p:cNvSpPr txBox="1"/>
            <p:nvPr/>
          </p:nvSpPr>
          <p:spPr>
            <a:xfrm>
              <a:off x="6814937" y="1082805"/>
              <a:ext cx="915635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ridge</a:t>
              </a:r>
            </a:p>
          </p:txBody>
        </p:sp>
        <p:cxnSp>
          <p:nvCxnSpPr>
            <p:cNvPr id="39958" name="Straight Arrow Connector 39957"/>
            <p:cNvCxnSpPr/>
            <p:nvPr/>
          </p:nvCxnSpPr>
          <p:spPr>
            <a:xfrm>
              <a:off x="7162800" y="1402080"/>
              <a:ext cx="158359" cy="369907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967" name="Group 39966"/>
          <p:cNvGrpSpPr/>
          <p:nvPr/>
        </p:nvGrpSpPr>
        <p:grpSpPr>
          <a:xfrm>
            <a:off x="6439628" y="2270293"/>
            <a:ext cx="2704372" cy="1311107"/>
            <a:chOff x="5830028" y="2270293"/>
            <a:chExt cx="2704372" cy="1311107"/>
          </a:xfrm>
        </p:grpSpPr>
        <p:cxnSp>
          <p:nvCxnSpPr>
            <p:cNvPr id="138" name="Straight Arrow Connector 137"/>
            <p:cNvCxnSpPr>
              <a:stCxn id="133" idx="6"/>
              <a:endCxn id="129" idx="2"/>
            </p:cNvCxnSpPr>
            <p:nvPr/>
          </p:nvCxnSpPr>
          <p:spPr>
            <a:xfrm>
              <a:off x="6546308" y="2697480"/>
              <a:ext cx="1295400" cy="762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Arrow Connector 114"/>
            <p:cNvCxnSpPr>
              <a:stCxn id="133" idx="5"/>
              <a:endCxn id="122" idx="1"/>
            </p:cNvCxnSpPr>
            <p:nvPr/>
          </p:nvCxnSpPr>
          <p:spPr>
            <a:xfrm>
              <a:off x="6519526" y="2762138"/>
              <a:ext cx="487176" cy="25697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6" name="Straight Arrow Connector 115"/>
            <p:cNvCxnSpPr>
              <a:stCxn id="122" idx="6"/>
              <a:endCxn id="130" idx="2"/>
            </p:cNvCxnSpPr>
            <p:nvPr/>
          </p:nvCxnSpPr>
          <p:spPr>
            <a:xfrm>
              <a:off x="7162800" y="3083768"/>
              <a:ext cx="455334" cy="10139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7" name="Straight Arrow Connector 116"/>
            <p:cNvCxnSpPr>
              <a:stCxn id="133" idx="4"/>
              <a:endCxn id="134" idx="0"/>
            </p:cNvCxnSpPr>
            <p:nvPr/>
          </p:nvCxnSpPr>
          <p:spPr>
            <a:xfrm flipH="1">
              <a:off x="6378668" y="2788920"/>
              <a:ext cx="76200" cy="60960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Arrow Connector 117"/>
            <p:cNvCxnSpPr>
              <a:stCxn id="134" idx="1"/>
              <a:endCxn id="123" idx="5"/>
            </p:cNvCxnSpPr>
            <p:nvPr/>
          </p:nvCxnSpPr>
          <p:spPr>
            <a:xfrm flipH="1" flipV="1">
              <a:off x="5986126" y="3173618"/>
              <a:ext cx="327884" cy="25168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133" idx="3"/>
              <a:endCxn id="123" idx="7"/>
            </p:cNvCxnSpPr>
            <p:nvPr/>
          </p:nvCxnSpPr>
          <p:spPr>
            <a:xfrm flipH="1">
              <a:off x="5986126" y="2762138"/>
              <a:ext cx="404084" cy="28216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Arrow Connector 119"/>
            <p:cNvCxnSpPr>
              <a:stCxn id="122" idx="3"/>
              <a:endCxn id="134" idx="7"/>
            </p:cNvCxnSpPr>
            <p:nvPr/>
          </p:nvCxnSpPr>
          <p:spPr>
            <a:xfrm flipH="1">
              <a:off x="6443326" y="3148426"/>
              <a:ext cx="563376" cy="276876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Arrow Connector 120"/>
            <p:cNvCxnSpPr>
              <a:stCxn id="123" idx="6"/>
              <a:endCxn id="122" idx="2"/>
            </p:cNvCxnSpPr>
            <p:nvPr/>
          </p:nvCxnSpPr>
          <p:spPr>
            <a:xfrm flipV="1">
              <a:off x="6012908" y="3083768"/>
              <a:ext cx="967012" cy="2519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Oval 121"/>
            <p:cNvSpPr/>
            <p:nvPr/>
          </p:nvSpPr>
          <p:spPr>
            <a:xfrm>
              <a:off x="6979920" y="2992328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5830028" y="30175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124" name="Straight Arrow Connector 123"/>
            <p:cNvCxnSpPr>
              <a:stCxn id="129" idx="6"/>
              <a:endCxn id="131" idx="2"/>
            </p:cNvCxnSpPr>
            <p:nvPr/>
          </p:nvCxnSpPr>
          <p:spPr>
            <a:xfrm>
              <a:off x="8024588" y="2773680"/>
              <a:ext cx="326932" cy="10668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Arrow Connector 124"/>
            <p:cNvCxnSpPr>
              <a:stCxn id="130" idx="0"/>
              <a:endCxn id="129" idx="3"/>
            </p:cNvCxnSpPr>
            <p:nvPr/>
          </p:nvCxnSpPr>
          <p:spPr>
            <a:xfrm flipV="1">
              <a:off x="7709574" y="2838338"/>
              <a:ext cx="158916" cy="25538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>
              <a:off x="7801014" y="3200400"/>
              <a:ext cx="467414" cy="19812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Arrow Connector 126"/>
            <p:cNvCxnSpPr>
              <a:stCxn id="130" idx="7"/>
              <a:endCxn id="131" idx="3"/>
            </p:cNvCxnSpPr>
            <p:nvPr/>
          </p:nvCxnSpPr>
          <p:spPr>
            <a:xfrm flipV="1">
              <a:off x="7774232" y="2945018"/>
              <a:ext cx="604070" cy="17548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8" name="Straight Arrow Connector 127"/>
            <p:cNvCxnSpPr>
              <a:stCxn id="132" idx="0"/>
              <a:endCxn id="131" idx="4"/>
            </p:cNvCxnSpPr>
            <p:nvPr/>
          </p:nvCxnSpPr>
          <p:spPr>
            <a:xfrm flipV="1">
              <a:off x="8359868" y="2971800"/>
              <a:ext cx="83092" cy="32004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9" name="Oval 128"/>
            <p:cNvSpPr/>
            <p:nvPr/>
          </p:nvSpPr>
          <p:spPr>
            <a:xfrm>
              <a:off x="7841708" y="268224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7618134" y="30937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Arial" pitchFamily="34" charset="0"/>
                  <a:cs typeface="Arial" pitchFamily="34" charset="0"/>
                </a:rPr>
                <a:t>b</a:t>
              </a:r>
              <a:endParaRPr 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8351520" y="27889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8268428" y="329184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6363428" y="260604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6287228" y="3398520"/>
              <a:ext cx="182880" cy="18288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6561746" y="2270293"/>
              <a:ext cx="15568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Local bridge</a:t>
              </a:r>
            </a:p>
          </p:txBody>
        </p:sp>
        <p:cxnSp>
          <p:nvCxnSpPr>
            <p:cNvPr id="136" name="Straight Arrow Connector 135"/>
            <p:cNvCxnSpPr/>
            <p:nvPr/>
          </p:nvCxnSpPr>
          <p:spPr>
            <a:xfrm>
              <a:off x="7193280" y="2606040"/>
              <a:ext cx="226063" cy="461347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981" name="Group 39980"/>
          <p:cNvGrpSpPr/>
          <p:nvPr/>
        </p:nvGrpSpPr>
        <p:grpSpPr>
          <a:xfrm>
            <a:off x="7787138" y="3581400"/>
            <a:ext cx="1310279" cy="1423839"/>
            <a:chOff x="7787138" y="3833961"/>
            <a:chExt cx="1310279" cy="1423839"/>
          </a:xfrm>
        </p:grpSpPr>
        <p:cxnSp>
          <p:nvCxnSpPr>
            <p:cNvPr id="39969" name="Straight Connector 39968"/>
            <p:cNvCxnSpPr/>
            <p:nvPr/>
          </p:nvCxnSpPr>
          <p:spPr>
            <a:xfrm>
              <a:off x="7909058" y="4398949"/>
              <a:ext cx="588669" cy="721691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>
              <a:off x="7909058" y="4398949"/>
              <a:ext cx="1051199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8497727" y="4398949"/>
              <a:ext cx="467246" cy="721691"/>
            </a:xfrm>
            <a:prstGeom prst="line">
              <a:avLst/>
            </a:prstGeom>
            <a:ln w="762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3" name="Oval 142"/>
            <p:cNvSpPr/>
            <p:nvPr/>
          </p:nvSpPr>
          <p:spPr>
            <a:xfrm>
              <a:off x="8360567" y="498348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4" name="Oval 143"/>
            <p:cNvSpPr/>
            <p:nvPr/>
          </p:nvSpPr>
          <p:spPr>
            <a:xfrm>
              <a:off x="8823097" y="4266062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5" name="Oval 144"/>
            <p:cNvSpPr/>
            <p:nvPr/>
          </p:nvSpPr>
          <p:spPr>
            <a:xfrm>
              <a:off x="7787138" y="4261789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74" name="TextBox 39973"/>
            <p:cNvSpPr txBox="1"/>
            <p:nvPr/>
          </p:nvSpPr>
          <p:spPr>
            <a:xfrm>
              <a:off x="7870230" y="467868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8731350" y="4678680"/>
              <a:ext cx="3385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39975" name="TextBox 39974"/>
            <p:cNvSpPr txBox="1"/>
            <p:nvPr/>
          </p:nvSpPr>
          <p:spPr>
            <a:xfrm>
              <a:off x="8071433" y="3833961"/>
              <a:ext cx="8130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Edge:</a:t>
              </a:r>
              <a:b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1600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W or </a:t>
              </a:r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</p:grpSp>
      <p:grpSp>
        <p:nvGrpSpPr>
          <p:cNvPr id="39979" name="Group 39978"/>
          <p:cNvGrpSpPr/>
          <p:nvPr/>
        </p:nvGrpSpPr>
        <p:grpSpPr>
          <a:xfrm>
            <a:off x="6858000" y="5395668"/>
            <a:ext cx="2270760" cy="1157532"/>
            <a:chOff x="6797040" y="5395668"/>
            <a:chExt cx="2270760" cy="1157532"/>
          </a:xfrm>
        </p:grpSpPr>
        <p:grpSp>
          <p:nvGrpSpPr>
            <p:cNvPr id="157" name="Group 156"/>
            <p:cNvGrpSpPr/>
            <p:nvPr/>
          </p:nvGrpSpPr>
          <p:grpSpPr>
            <a:xfrm>
              <a:off x="6797040" y="5577840"/>
              <a:ext cx="2270760" cy="975360"/>
              <a:chOff x="6088632" y="2606040"/>
              <a:chExt cx="2270760" cy="975360"/>
            </a:xfrm>
          </p:grpSpPr>
          <p:cxnSp>
            <p:nvCxnSpPr>
              <p:cNvPr id="158" name="Straight Arrow Connector 157"/>
              <p:cNvCxnSpPr>
                <a:stCxn id="177" idx="6"/>
                <a:endCxn id="173" idx="2"/>
              </p:cNvCxnSpPr>
              <p:nvPr/>
            </p:nvCxnSpPr>
            <p:spPr>
              <a:xfrm>
                <a:off x="6728712" y="2697480"/>
                <a:ext cx="985574" cy="7620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9" name="Straight Arrow Connector 158"/>
              <p:cNvCxnSpPr>
                <a:stCxn id="177" idx="5"/>
                <a:endCxn id="166" idx="1"/>
              </p:cNvCxnSpPr>
              <p:nvPr/>
            </p:nvCxnSpPr>
            <p:spPr>
              <a:xfrm>
                <a:off x="6701930" y="2762138"/>
                <a:ext cx="304772" cy="25697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0" name="Straight Arrow Connector 159"/>
              <p:cNvCxnSpPr>
                <a:stCxn id="166" idx="6"/>
                <a:endCxn id="174" idx="2"/>
              </p:cNvCxnSpPr>
              <p:nvPr/>
            </p:nvCxnSpPr>
            <p:spPr>
              <a:xfrm>
                <a:off x="7162800" y="3083768"/>
                <a:ext cx="327912" cy="10139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1" name="Straight Arrow Connector 160"/>
              <p:cNvCxnSpPr>
                <a:stCxn id="177" idx="4"/>
                <a:endCxn id="178" idx="0"/>
              </p:cNvCxnSpPr>
              <p:nvPr/>
            </p:nvCxnSpPr>
            <p:spPr>
              <a:xfrm flipH="1">
                <a:off x="6561072" y="2788920"/>
                <a:ext cx="76200" cy="60960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Straight Arrow Connector 161"/>
              <p:cNvCxnSpPr>
                <a:stCxn id="178" idx="1"/>
                <a:endCxn id="167" idx="5"/>
              </p:cNvCxnSpPr>
              <p:nvPr/>
            </p:nvCxnSpPr>
            <p:spPr>
              <a:xfrm flipH="1" flipV="1">
                <a:off x="6244730" y="3234111"/>
                <a:ext cx="251684" cy="191191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3" name="Straight Arrow Connector 162"/>
              <p:cNvCxnSpPr>
                <a:stCxn id="177" idx="3"/>
                <a:endCxn id="167" idx="7"/>
              </p:cNvCxnSpPr>
              <p:nvPr/>
            </p:nvCxnSpPr>
            <p:spPr>
              <a:xfrm flipH="1">
                <a:off x="6244730" y="2762138"/>
                <a:ext cx="327884" cy="342657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4" name="Straight Arrow Connector 163"/>
              <p:cNvCxnSpPr>
                <a:stCxn id="166" idx="3"/>
                <a:endCxn id="178" idx="7"/>
              </p:cNvCxnSpPr>
              <p:nvPr/>
            </p:nvCxnSpPr>
            <p:spPr>
              <a:xfrm flipH="1">
                <a:off x="6625730" y="3148426"/>
                <a:ext cx="380972" cy="276876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5" name="Straight Arrow Connector 164"/>
              <p:cNvCxnSpPr>
                <a:stCxn id="167" idx="6"/>
                <a:endCxn id="166" idx="2"/>
              </p:cNvCxnSpPr>
              <p:nvPr/>
            </p:nvCxnSpPr>
            <p:spPr>
              <a:xfrm flipV="1">
                <a:off x="6271512" y="3083768"/>
                <a:ext cx="708408" cy="85685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6" name="Oval 165"/>
              <p:cNvSpPr/>
              <p:nvPr/>
            </p:nvSpPr>
            <p:spPr>
              <a:xfrm>
                <a:off x="6979920" y="2992328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b="1" dirty="0" smtClean="0">
                    <a:latin typeface="Arial" pitchFamily="34" charset="0"/>
                    <a:cs typeface="Arial" pitchFamily="34" charset="0"/>
                  </a:rPr>
                  <a:t>a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7" name="Oval 166"/>
              <p:cNvSpPr/>
              <p:nvPr/>
            </p:nvSpPr>
            <p:spPr>
              <a:xfrm>
                <a:off x="6088632" y="307801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cxnSp>
            <p:nvCxnSpPr>
              <p:cNvPr id="168" name="Straight Arrow Connector 167"/>
              <p:cNvCxnSpPr>
                <a:stCxn id="173" idx="6"/>
                <a:endCxn id="175" idx="2"/>
              </p:cNvCxnSpPr>
              <p:nvPr/>
            </p:nvCxnSpPr>
            <p:spPr>
              <a:xfrm>
                <a:off x="7897166" y="2773680"/>
                <a:ext cx="279346" cy="121453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Arrow Connector 168"/>
              <p:cNvCxnSpPr>
                <a:stCxn id="174" idx="0"/>
                <a:endCxn id="173" idx="3"/>
              </p:cNvCxnSpPr>
              <p:nvPr/>
            </p:nvCxnSpPr>
            <p:spPr>
              <a:xfrm flipV="1">
                <a:off x="7582152" y="2838338"/>
                <a:ext cx="158916" cy="255382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Straight Arrow Connector 169"/>
              <p:cNvCxnSpPr>
                <a:stCxn id="174" idx="6"/>
                <a:endCxn id="176" idx="2"/>
              </p:cNvCxnSpPr>
              <p:nvPr/>
            </p:nvCxnSpPr>
            <p:spPr>
              <a:xfrm>
                <a:off x="7673592" y="3185160"/>
                <a:ext cx="426720" cy="212893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Straight Arrow Connector 170"/>
              <p:cNvCxnSpPr>
                <a:stCxn id="174" idx="7"/>
                <a:endCxn id="175" idx="3"/>
              </p:cNvCxnSpPr>
              <p:nvPr/>
            </p:nvCxnSpPr>
            <p:spPr>
              <a:xfrm flipV="1">
                <a:off x="7646810" y="2959791"/>
                <a:ext cx="556484" cy="160711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Straight Arrow Connector 171"/>
              <p:cNvCxnSpPr>
                <a:stCxn id="176" idx="0"/>
                <a:endCxn id="175" idx="4"/>
              </p:cNvCxnSpPr>
              <p:nvPr/>
            </p:nvCxnSpPr>
            <p:spPr>
              <a:xfrm flipV="1">
                <a:off x="8191752" y="2986573"/>
                <a:ext cx="76200" cy="320040"/>
              </a:xfrm>
              <a:prstGeom prst="straightConnector1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3" name="Oval 172"/>
              <p:cNvSpPr/>
              <p:nvPr/>
            </p:nvSpPr>
            <p:spPr>
              <a:xfrm>
                <a:off x="7714286" y="26822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7490712" y="309372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b</a:t>
                </a:r>
                <a:endParaRPr lang="en-US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5" name="Oval 174"/>
              <p:cNvSpPr/>
              <p:nvPr/>
            </p:nvSpPr>
            <p:spPr>
              <a:xfrm>
                <a:off x="8176512" y="280369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8100312" y="3306613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77" name="Oval 176"/>
              <p:cNvSpPr/>
              <p:nvPr/>
            </p:nvSpPr>
            <p:spPr>
              <a:xfrm>
                <a:off x="6545832" y="260604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  <p:sp>
            <p:nvSpPr>
              <p:cNvPr id="178" name="Oval 177"/>
              <p:cNvSpPr/>
              <p:nvPr/>
            </p:nvSpPr>
            <p:spPr>
              <a:xfrm>
                <a:off x="6469632" y="3398520"/>
                <a:ext cx="182880" cy="18288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p:sp>
          <p:nvSpPr>
            <p:cNvPr id="184" name="TextBox 183"/>
            <p:cNvSpPr txBox="1"/>
            <p:nvPr/>
          </p:nvSpPr>
          <p:spPr>
            <a:xfrm>
              <a:off x="7292131" y="5734658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810559" y="5395668"/>
              <a:ext cx="378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W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6855124" y="5612804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471736" y="6165896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7854075" y="5817939"/>
              <a:ext cx="3786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W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8650419" y="5523870"/>
              <a:ext cx="3209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rPr>
                <a:t>S</a:t>
              </a:r>
            </a:p>
          </p:txBody>
        </p:sp>
      </p:grpSp>
      <p:sp>
        <p:nvSpPr>
          <p:cNvPr id="194" name="TextBox 193"/>
          <p:cNvSpPr txBox="1"/>
          <p:nvPr/>
        </p:nvSpPr>
        <p:spPr>
          <a:xfrm>
            <a:off x="8399565" y="5768552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</a:t>
            </a:r>
          </a:p>
        </p:txBody>
      </p:sp>
      <p:sp>
        <p:nvSpPr>
          <p:cNvPr id="39980" name="Down Arrow 39979"/>
          <p:cNvSpPr/>
          <p:nvPr/>
        </p:nvSpPr>
        <p:spPr>
          <a:xfrm rot="21169919">
            <a:off x="7086422" y="3857687"/>
            <a:ext cx="206756" cy="1474820"/>
          </a:xfrm>
          <a:prstGeom prst="down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Down Arrow 196"/>
          <p:cNvSpPr/>
          <p:nvPr/>
        </p:nvSpPr>
        <p:spPr>
          <a:xfrm rot="982545">
            <a:off x="7820920" y="4831062"/>
            <a:ext cx="206756" cy="546546"/>
          </a:xfrm>
          <a:prstGeom prst="downArrow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" grpId="0"/>
      <p:bldP spid="39980" grpId="0" animBg="1"/>
      <p:bldP spid="1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Tie strength in real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For many years the </a:t>
            </a:r>
            <a:r>
              <a:rPr lang="en-US" b="1" dirty="0" err="1" smtClean="0">
                <a:solidFill>
                  <a:schemeClr val="accent4"/>
                </a:solidFill>
              </a:rPr>
              <a:t>Granovetter’s</a:t>
            </a:r>
            <a:r>
              <a:rPr lang="en-US" b="1" dirty="0" smtClean="0">
                <a:solidFill>
                  <a:schemeClr val="accent4"/>
                </a:solidFill>
              </a:rPr>
              <a:t> </a:t>
            </a:r>
            <a:br>
              <a:rPr lang="en-US" b="1" dirty="0" smtClean="0">
                <a:solidFill>
                  <a:schemeClr val="accent4"/>
                </a:solidFill>
              </a:rPr>
            </a:br>
            <a:r>
              <a:rPr lang="en-US" b="1" dirty="0" smtClean="0">
                <a:solidFill>
                  <a:schemeClr val="accent4"/>
                </a:solidFill>
              </a:rPr>
              <a:t>theory was not tested</a:t>
            </a:r>
          </a:p>
          <a:p>
            <a:r>
              <a:rPr lang="en-US" dirty="0" smtClean="0"/>
              <a:t>But, today we have large </a:t>
            </a:r>
            <a:br>
              <a:rPr lang="en-US" dirty="0" smtClean="0"/>
            </a:br>
            <a:r>
              <a:rPr lang="en-US" dirty="0" smtClean="0"/>
              <a:t>who-talks-to-whom graphs:</a:t>
            </a:r>
          </a:p>
          <a:p>
            <a:pPr lvl="1"/>
            <a:r>
              <a:rPr lang="en-US" dirty="0" smtClean="0"/>
              <a:t>Email, Messenger, Cell phones, </a:t>
            </a:r>
            <a:r>
              <a:rPr lang="en-US" dirty="0" err="1" smtClean="0"/>
              <a:t>Facebook</a:t>
            </a:r>
            <a:endParaRPr lang="en-US" dirty="0" smtClean="0"/>
          </a:p>
          <a:p>
            <a:pPr lvl="8"/>
            <a:endParaRPr lang="en-US" dirty="0" smtClean="0"/>
          </a:p>
          <a:p>
            <a:r>
              <a:rPr lang="en-US" b="1" dirty="0" err="1" smtClean="0">
                <a:solidFill>
                  <a:schemeClr val="accent3"/>
                </a:solidFill>
              </a:rPr>
              <a:t>Onnela</a:t>
            </a:r>
            <a:r>
              <a:rPr lang="en-US" b="1" dirty="0" smtClean="0">
                <a:solidFill>
                  <a:schemeClr val="accent3"/>
                </a:solidFill>
              </a:rPr>
              <a:t> et al. 2007: </a:t>
            </a:r>
          </a:p>
          <a:p>
            <a:pPr lvl="1"/>
            <a:r>
              <a:rPr lang="en-US" dirty="0" smtClean="0"/>
              <a:t>Cell-phone network of 20% of country’s population</a:t>
            </a:r>
          </a:p>
          <a:p>
            <a:pPr lvl="1"/>
            <a:r>
              <a:rPr lang="en-US" b="1" dirty="0" smtClean="0"/>
              <a:t>Edge strength:</a:t>
            </a:r>
            <a:r>
              <a:rPr lang="en-US" dirty="0" smtClean="0"/>
              <a:t> # phone calls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E9D7AB-1E23-46E0-9A00-F2DA219A0EBC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4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Neighborhood Overlap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3695700" cy="5257801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>
                    <a:solidFill>
                      <a:schemeClr val="accent2"/>
                    </a:solidFill>
                  </a:rPr>
                  <a:t>Edge overlap:</a:t>
                </a:r>
              </a:p>
              <a:p>
                <a:pPr marL="11887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𝑂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nary>
                            <m:naryPr>
                              <m:chr m:val="⋂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  <m:nary>
                            <m:naryPr>
                              <m:chr m:val="⋃"/>
                              <m:subHide m:val="on"/>
                              <m:supHide m:val="on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/>
                            <m:sup/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lvl="1"/>
                <a:r>
                  <a:rPr lang="en-US" dirty="0"/>
                  <a:t>N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) … set of neighbors of I</a:t>
                </a:r>
              </a:p>
              <a:p>
                <a:pPr lvl="1"/>
                <a:endParaRPr lang="en-US" dirty="0" smtClean="0"/>
              </a:p>
              <a:p>
                <a:r>
                  <a:rPr lang="en-US" dirty="0" smtClean="0"/>
                  <a:t>Overlap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 0</a:t>
                </a:r>
                <a:r>
                  <a:rPr lang="en-US" dirty="0" smtClean="0"/>
                  <a:t> when an edge is a </a:t>
                </a:r>
                <a:r>
                  <a:rPr lang="en-US" b="1" dirty="0" smtClean="0">
                    <a:solidFill>
                      <a:schemeClr val="accent3"/>
                    </a:solidFill>
                  </a:rPr>
                  <a:t>local bridge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3695700" cy="5257801"/>
              </a:xfrm>
              <a:blipFill rotWithShape="1">
                <a:blip r:embed="rId2"/>
                <a:stretch>
                  <a:fillRect t="-696" r="-1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9CCDD-C066-4A34-B321-7005E824B5AD}" type="datetime1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Jure Leskovec, Stanford CS224W: Social and Information Network Analysis, http://cs224w.stanford.edu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12225-5612-419B-A8D5-4B8EEE4C217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2900" y="1371600"/>
            <a:ext cx="4914900" cy="492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674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ln w="38100">
          <a:solidFill>
            <a:srgbClr val="008000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spDef>
    <a:lnDef>
      <a:spPr>
        <a:ln w="28575"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17880</TotalTime>
  <Words>2468</Words>
  <Application>Microsoft Office PowerPoint</Application>
  <PresentationFormat>On-screen Show (4:3)</PresentationFormat>
  <Paragraphs>584</Paragraphs>
  <Slides>52</Slides>
  <Notes>9</Notes>
  <HiddenSlides>3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Module</vt:lpstr>
      <vt:lpstr>Equation</vt:lpstr>
      <vt:lpstr>The Structure of  Information Networks</vt:lpstr>
      <vt:lpstr>Networks: Flow of Information</vt:lpstr>
      <vt:lpstr>Strength of Weak Ties</vt:lpstr>
      <vt:lpstr>Granovetter’s Answer </vt:lpstr>
      <vt:lpstr>Triadic Closure</vt:lpstr>
      <vt:lpstr>Triadic Closure</vt:lpstr>
      <vt:lpstr>Granovetter’s Explanation</vt:lpstr>
      <vt:lpstr>Tie strength in real data</vt:lpstr>
      <vt:lpstr>Neighborhood Overlap</vt:lpstr>
      <vt:lpstr>Phones: Edge Overlap vs. Strength</vt:lpstr>
      <vt:lpstr>Real Network, Real Tie Strengths</vt:lpstr>
      <vt:lpstr>Real Net, Permuted Tie Strengths</vt:lpstr>
      <vt:lpstr>Edge Betweenness Centrality</vt:lpstr>
      <vt:lpstr>Link Removal by Strength</vt:lpstr>
      <vt:lpstr>Link Removal by Overlap</vt:lpstr>
      <vt:lpstr>Another Example: Facebook</vt:lpstr>
      <vt:lpstr>Small Detour:  Structural Holes</vt:lpstr>
      <vt:lpstr>Small Detour: Structural Holes</vt:lpstr>
      <vt:lpstr>Structural Holes</vt:lpstr>
      <vt:lpstr>Structural Holes: Network Constraint</vt:lpstr>
      <vt:lpstr>Example: Robert vs. James</vt:lpstr>
      <vt:lpstr>Spanning the Holes Matters</vt:lpstr>
      <vt:lpstr>Diversity &amp; Development</vt:lpstr>
      <vt:lpstr>Florentine Families: Power</vt:lpstr>
      <vt:lpstr> Network Communities</vt:lpstr>
      <vt:lpstr>Network Communities</vt:lpstr>
      <vt:lpstr>Finding Network Communities</vt:lpstr>
      <vt:lpstr>Micro-Markets in Sponsored Search</vt:lpstr>
      <vt:lpstr>Social Network Data</vt:lpstr>
      <vt:lpstr>Group Formation in Networks</vt:lpstr>
      <vt:lpstr>Group Growth as Diffusion</vt:lpstr>
      <vt:lpstr>P(join) vs. # friends in the group</vt:lpstr>
      <vt:lpstr>Groups: More Subtle Features</vt:lpstr>
      <vt:lpstr>Connectedness of Friends</vt:lpstr>
      <vt:lpstr>Connectedness of Friends</vt:lpstr>
      <vt:lpstr>So, This Means That</vt:lpstr>
      <vt:lpstr>Community Detection</vt:lpstr>
      <vt:lpstr>Clustering and Community Finding</vt:lpstr>
      <vt:lpstr>Method 1: Strength of Weak Ties</vt:lpstr>
      <vt:lpstr>Method 1: Girvan-Newman</vt:lpstr>
      <vt:lpstr>Girvan-Newman: Example</vt:lpstr>
      <vt:lpstr>Girvan-Newman: Example</vt:lpstr>
      <vt:lpstr>Girvan-Newman: Results</vt:lpstr>
      <vt:lpstr>Girvan-Newman: Results</vt:lpstr>
      <vt:lpstr>We need to resolve 2 questions</vt:lpstr>
      <vt:lpstr>How to Compute Betweenness?</vt:lpstr>
      <vt:lpstr>How to Compute Betweenness?</vt:lpstr>
      <vt:lpstr>How to Compute Betweenness?</vt:lpstr>
      <vt:lpstr>How to Compute Betweenness?</vt:lpstr>
      <vt:lpstr>How to select number of clusters?</vt:lpstr>
      <vt:lpstr>Modularity: Definition</vt:lpstr>
      <vt:lpstr>Modularity: Number of clusters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jure</dc:creator>
  <cp:lastModifiedBy>Windows User</cp:lastModifiedBy>
  <cp:revision>826</cp:revision>
  <cp:lastPrinted>2011-10-20T04:01:43Z</cp:lastPrinted>
  <dcterms:created xsi:type="dcterms:W3CDTF">2009-06-12T17:14:38Z</dcterms:created>
  <dcterms:modified xsi:type="dcterms:W3CDTF">2015-01-19T04:09:39Z</dcterms:modified>
</cp:coreProperties>
</file>