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61" r:id="rId5"/>
    <p:sldId id="262" r:id="rId6"/>
    <p:sldId id="264" r:id="rId7"/>
    <p:sldId id="267" r:id="rId8"/>
    <p:sldId id="268" r:id="rId9"/>
    <p:sldId id="273" r:id="rId10"/>
    <p:sldId id="270" r:id="rId11"/>
    <p:sldId id="276" r:id="rId12"/>
    <p:sldId id="265" r:id="rId13"/>
    <p:sldId id="279" r:id="rId14"/>
    <p:sldId id="260" r:id="rId15"/>
    <p:sldId id="299" r:id="rId16"/>
    <p:sldId id="294" r:id="rId17"/>
    <p:sldId id="300" r:id="rId18"/>
    <p:sldId id="307" r:id="rId19"/>
    <p:sldId id="277" r:id="rId20"/>
    <p:sldId id="283" r:id="rId21"/>
    <p:sldId id="282" r:id="rId22"/>
    <p:sldId id="284" r:id="rId23"/>
    <p:sldId id="274" r:id="rId24"/>
    <p:sldId id="285" r:id="rId25"/>
    <p:sldId id="280" r:id="rId26"/>
    <p:sldId id="286" r:id="rId27"/>
    <p:sldId id="288" r:id="rId28"/>
    <p:sldId id="290" r:id="rId29"/>
    <p:sldId id="291" r:id="rId30"/>
    <p:sldId id="293" r:id="rId31"/>
    <p:sldId id="295" r:id="rId32"/>
    <p:sldId id="298" r:id="rId33"/>
    <p:sldId id="297" r:id="rId34"/>
    <p:sldId id="301" r:id="rId35"/>
    <p:sldId id="302" r:id="rId36"/>
    <p:sldId id="258" r:id="rId37"/>
    <p:sldId id="303" r:id="rId38"/>
    <p:sldId id="304" r:id="rId39"/>
    <p:sldId id="266" r:id="rId40"/>
    <p:sldId id="272" r:id="rId41"/>
    <p:sldId id="306" r:id="rId42"/>
    <p:sldId id="269" r:id="rId4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  <a:srgbClr val="4B29DD"/>
    <a:srgbClr val="B7CE88"/>
    <a:srgbClr val="D48886"/>
    <a:srgbClr val="F9BCA1"/>
    <a:srgbClr val="FDEB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1" autoAdjust="0"/>
  </p:normalViewPr>
  <p:slideViewPr>
    <p:cSldViewPr>
      <p:cViewPr>
        <p:scale>
          <a:sx n="62" d="100"/>
          <a:sy n="62" d="100"/>
        </p:scale>
        <p:origin x="-81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71E10-83DB-4446-9676-1DF7460FAB47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E234-CD4B-4545-851F-A9D83AAD9E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E571-F315-4F0C-84CC-8A66347653A3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B533-0F1F-4E48-9AD8-92BD99B9AB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6469-FEE1-4CEA-8A0F-BC25F6B983E7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25C6-22A5-42CB-B046-58E895B283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B7AD-9FE8-4D0E-9876-78904854CD6A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B944-486E-4CD4-BE40-906E2E08DD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320F-406B-4ABA-A6BA-EAB196BE17F6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8503-53D9-4BBE-BCE3-98EB3D6E07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A98A-FA6A-42ED-911A-C0CFEDD0075D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B86-DEAE-4C03-8D11-4EF9D00B67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4296D-6827-4C46-A759-DF7BA03136C5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B77D-FE6B-43C2-AEE4-2ED1B07EF3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CF92-6D47-4809-AEAE-92CE4685D907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44B5-D090-4F48-856B-F1EAD09A89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6E4A-6828-4144-A91B-9F53C4654E25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847F-C4C5-4149-8DBF-6E4C05030F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DFAC-5FBB-414F-BF17-2F233716F6A0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8430-5638-49FB-88D7-B455808570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D289-62A8-468B-8E5B-21AC2C3030A8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98D3-D3E3-45B7-A517-50DE5E65DE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03AE94-4528-4475-BB62-5B37D1BC4A57}" type="datetimeFigureOut">
              <a:rPr lang="fr-FR"/>
              <a:pPr>
                <a:defRPr/>
              </a:pPr>
              <a:t>25/08/2009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7962C8-0620-469D-ACC0-16033D302A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fr-C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Adaptively</a:t>
            </a:r>
            <a:r>
              <a:rPr lang="fr-C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fr-C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Parallelizing</a:t>
            </a:r>
            <a:r>
              <a:rPr lang="fr-C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fr-C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Distributed</a:t>
            </a:r>
            <a:r>
              <a:rPr lang="fr-C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Range </a:t>
            </a:r>
            <a:r>
              <a:rPr lang="fr-C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Queries</a:t>
            </a:r>
            <a:endParaRPr lang="fr-FR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362200" y="2705100"/>
            <a:ext cx="7772400" cy="3024187"/>
          </a:xfrm>
        </p:spPr>
        <p:txBody>
          <a:bodyPr/>
          <a:lstStyle/>
          <a:p>
            <a:pPr algn="l"/>
            <a:r>
              <a:rPr lang="fr-CA" b="1" dirty="0" smtClean="0">
                <a:solidFill>
                  <a:srgbClr val="C00000"/>
                </a:solidFill>
              </a:rPr>
              <a:t>Ymir </a:t>
            </a:r>
            <a:r>
              <a:rPr lang="fr-CA" b="1" dirty="0" err="1" smtClean="0">
                <a:solidFill>
                  <a:srgbClr val="C00000"/>
                </a:solidFill>
              </a:rPr>
              <a:t>Vigfusson</a:t>
            </a:r>
            <a:r>
              <a:rPr lang="fr-CA" b="1" dirty="0" smtClean="0">
                <a:solidFill>
                  <a:srgbClr val="C00000"/>
                </a:solidFill>
              </a:rPr>
              <a:t>  </a:t>
            </a:r>
          </a:p>
          <a:p>
            <a:pPr algn="l"/>
            <a:endParaRPr lang="fr-CA" sz="1600" b="1" dirty="0" smtClean="0">
              <a:solidFill>
                <a:schemeClr val="tx1"/>
              </a:solidFill>
            </a:endParaRPr>
          </a:p>
          <a:p>
            <a:pPr algn="l"/>
            <a:r>
              <a:rPr lang="fr-CA" b="1" dirty="0" smtClean="0">
                <a:solidFill>
                  <a:srgbClr val="7030A0"/>
                </a:solidFill>
              </a:rPr>
              <a:t>Adam </a:t>
            </a:r>
            <a:r>
              <a:rPr lang="fr-CA" b="1" dirty="0" err="1" smtClean="0">
                <a:solidFill>
                  <a:srgbClr val="7030A0"/>
                </a:solidFill>
              </a:rPr>
              <a:t>Silberstein</a:t>
            </a:r>
            <a:endParaRPr lang="fr-CA" b="1" dirty="0" smtClean="0">
              <a:solidFill>
                <a:srgbClr val="7030A0"/>
              </a:solidFill>
            </a:endParaRPr>
          </a:p>
          <a:p>
            <a:pPr algn="l"/>
            <a:endParaRPr lang="fr-CA" sz="1600" b="1" dirty="0" smtClean="0">
              <a:solidFill>
                <a:srgbClr val="7030A0"/>
              </a:solidFill>
            </a:endParaRPr>
          </a:p>
          <a:p>
            <a:pPr algn="l"/>
            <a:r>
              <a:rPr lang="fr-CA" b="1" dirty="0" smtClean="0">
                <a:solidFill>
                  <a:srgbClr val="7030A0"/>
                </a:solidFill>
              </a:rPr>
              <a:t>Brian Cooper</a:t>
            </a:r>
          </a:p>
          <a:p>
            <a:pPr algn="l"/>
            <a:endParaRPr lang="fr-CA" sz="1600" b="1" dirty="0" smtClean="0">
              <a:solidFill>
                <a:srgbClr val="7030A0"/>
              </a:solidFill>
            </a:endParaRPr>
          </a:p>
          <a:p>
            <a:pPr algn="l"/>
            <a:r>
              <a:rPr lang="fr-CA" b="1" dirty="0" smtClean="0">
                <a:solidFill>
                  <a:srgbClr val="7030A0"/>
                </a:solidFill>
              </a:rPr>
              <a:t>Rodrigo Fonseca</a:t>
            </a:r>
            <a:endParaRPr lang="fr-FR" b="1" dirty="0" smtClean="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67100"/>
            <a:ext cx="704850" cy="9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295900"/>
            <a:ext cx="685800" cy="92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419600"/>
            <a:ext cx="2505075" cy="66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705100"/>
            <a:ext cx="2209800" cy="61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/>
          <a:srcRect l="20000" t="5333" r="8000" b="33333"/>
          <a:stretch>
            <a:fillRect/>
          </a:stretch>
        </p:blipFill>
        <p:spPr bwMode="auto">
          <a:xfrm>
            <a:off x="1600200" y="2590800"/>
            <a:ext cx="685799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419600"/>
            <a:ext cx="685800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0"/>
          <p:cNvGrpSpPr/>
          <p:nvPr/>
        </p:nvGrpSpPr>
        <p:grpSpPr>
          <a:xfrm>
            <a:off x="1676400" y="3200400"/>
            <a:ext cx="2819400" cy="838200"/>
            <a:chOff x="1676400" y="3200400"/>
            <a:chExt cx="2819400" cy="838200"/>
          </a:xfrm>
        </p:grpSpPr>
        <p:sp>
          <p:nvSpPr>
            <p:cNvPr id="110" name="Rounded Rectangle 109"/>
            <p:cNvSpPr/>
            <p:nvPr/>
          </p:nvSpPr>
          <p:spPr>
            <a:xfrm>
              <a:off x="3505200" y="3200400"/>
              <a:ext cx="990600" cy="8382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>
                  <a:alpha val="40000"/>
                </a:schemeClr>
              </a:solidFill>
            </a:ln>
            <a:scene3d>
              <a:camera prst="obliqueBottomRight">
                <a:rot lat="1450678" lon="21215196" rev="21467843"/>
              </a:camera>
              <a:lightRig rig="sunrise" dir="t"/>
            </a:scene3d>
            <a:sp3d extrusionH="298450" contourW="6350" prstMaterial="flat">
              <a:bevelB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 Box 29"/>
            <p:cNvSpPr txBox="1">
              <a:spLocks noChangeArrowheads="1"/>
            </p:cNvSpPr>
            <p:nvPr/>
          </p:nvSpPr>
          <p:spPr bwMode="auto">
            <a:xfrm>
              <a:off x="1676400" y="34290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Routers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rot="16200000" flipH="1">
            <a:off x="3619500" y="4381500"/>
            <a:ext cx="121920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PNUTS + Range scans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3276600" y="2590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676400" y="1676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Clients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4478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59"/>
          <p:cNvGrpSpPr/>
          <p:nvPr/>
        </p:nvGrpSpPr>
        <p:grpSpPr>
          <a:xfrm>
            <a:off x="1676400" y="4800600"/>
            <a:ext cx="3276600" cy="1752600"/>
            <a:chOff x="1676400" y="4800600"/>
            <a:chExt cx="3276600" cy="1752600"/>
          </a:xfrm>
        </p:grpSpPr>
        <p:grpSp>
          <p:nvGrpSpPr>
            <p:cNvPr id="5" name="Group 158"/>
            <p:cNvGrpSpPr/>
            <p:nvPr/>
          </p:nvGrpSpPr>
          <p:grpSpPr>
            <a:xfrm>
              <a:off x="2895600" y="4800600"/>
              <a:ext cx="2057400" cy="1752600"/>
              <a:chOff x="2895600" y="4800600"/>
              <a:chExt cx="2057400" cy="1752600"/>
            </a:xfrm>
          </p:grpSpPr>
          <p:sp>
            <p:nvSpPr>
              <p:cNvPr id="102" name="Flowchart: Magnetic Disk 101"/>
              <p:cNvSpPr/>
              <p:nvPr/>
            </p:nvSpPr>
            <p:spPr>
              <a:xfrm>
                <a:off x="2895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Flowchart: Magnetic Disk 105"/>
              <p:cNvSpPr/>
              <p:nvPr/>
            </p:nvSpPr>
            <p:spPr>
              <a:xfrm>
                <a:off x="4038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1676400" y="5029200"/>
              <a:ext cx="1143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Storage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Units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115" name="Straight Arrow Connector 114"/>
          <p:cNvCxnSpPr>
            <a:endCxn id="40" idx="0"/>
          </p:cNvCxnSpPr>
          <p:nvPr/>
        </p:nvCxnSpPr>
        <p:spPr>
          <a:xfrm rot="5400000">
            <a:off x="3409950" y="2876550"/>
            <a:ext cx="1219200" cy="381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>
            <a:off x="3086100" y="4152900"/>
            <a:ext cx="11430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505200" y="3505200"/>
            <a:ext cx="990600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SCAN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4114800" y="2209800"/>
            <a:ext cx="228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72000" y="2209800"/>
            <a:ext cx="228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029200" y="2209800"/>
            <a:ext cx="228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800600" y="2209800"/>
            <a:ext cx="228600" cy="228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57800" y="2209800"/>
            <a:ext cx="228600" cy="228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343400" y="2209800"/>
            <a:ext cx="228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486400" y="2209800"/>
            <a:ext cx="228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4095750" y="2514600"/>
            <a:ext cx="1619249" cy="685800"/>
            <a:chOff x="4095750" y="2514600"/>
            <a:chExt cx="1619249" cy="685800"/>
          </a:xfrm>
        </p:grpSpPr>
        <p:graphicFrame>
          <p:nvGraphicFramePr>
            <p:cNvPr id="18445" name="Object 13"/>
            <p:cNvGraphicFramePr>
              <a:graphicFrameLocks noChangeAspect="1"/>
            </p:cNvGraphicFramePr>
            <p:nvPr/>
          </p:nvGraphicFramePr>
          <p:xfrm>
            <a:off x="4095750" y="2714625"/>
            <a:ext cx="381000" cy="366713"/>
          </p:xfrm>
          <a:graphic>
            <a:graphicData uri="http://schemas.openxmlformats.org/presentationml/2006/ole">
              <p:oleObj spid="_x0000_s18445" name="Equation" r:id="rId5" imgW="126720" imgH="164880" progId="Equation.3">
                <p:embed/>
              </p:oleObj>
            </a:graphicData>
          </a:graphic>
        </p:graphicFrame>
        <p:sp>
          <p:nvSpPr>
            <p:cNvPr id="70" name="Titre 1"/>
            <p:cNvSpPr txBox="1">
              <a:spLocks/>
            </p:cNvSpPr>
            <p:nvPr/>
          </p:nvSpPr>
          <p:spPr bwMode="auto">
            <a:xfrm>
              <a:off x="4343400" y="2514600"/>
              <a:ext cx="137159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= </a:t>
              </a:r>
              <a:r>
                <a:rPr kumimoji="0" lang="fr-CA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2607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query</a:t>
              </a:r>
              <a:endPara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343400" y="4191000"/>
            <a:ext cx="4191000" cy="685800"/>
            <a:chOff x="4343400" y="4191000"/>
            <a:chExt cx="4191000" cy="68580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4343400"/>
              <a:ext cx="533400" cy="43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Titre 1"/>
            <p:cNvSpPr txBox="1">
              <a:spLocks/>
            </p:cNvSpPr>
            <p:nvPr/>
          </p:nvSpPr>
          <p:spPr bwMode="auto">
            <a:xfrm>
              <a:off x="4876800" y="4191000"/>
              <a:ext cx="3657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=  </a:t>
              </a:r>
              <a:r>
                <a:rPr lang="fr-CA" sz="2800" dirty="0" err="1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ideal</a:t>
              </a: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kumimoji="0" lang="fr-CA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2607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parallelism</a:t>
              </a:r>
              <a:r>
                <a:rPr kumimoji="0" lang="fr-CA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2607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CA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2607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level</a:t>
              </a:r>
              <a:endPara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343400" y="4800600"/>
            <a:ext cx="4953000" cy="2057400"/>
            <a:chOff x="6477000" y="4800600"/>
            <a:chExt cx="4953000" cy="2057400"/>
          </a:xfrm>
        </p:grpSpPr>
        <p:graphicFrame>
          <p:nvGraphicFramePr>
            <p:cNvPr id="67" name="Object 66"/>
            <p:cNvGraphicFramePr>
              <a:graphicFrameLocks noChangeAspect="1"/>
            </p:cNvGraphicFramePr>
            <p:nvPr/>
          </p:nvGraphicFramePr>
          <p:xfrm>
            <a:off x="6477000" y="4800600"/>
            <a:ext cx="533400" cy="506186"/>
          </p:xfrm>
          <a:graphic>
            <a:graphicData uri="http://schemas.openxmlformats.org/presentationml/2006/ole">
              <p:oleObj spid="_x0000_s18443" name="Equation" r:id="rId7" imgW="177480" imgH="228600" progId="Equation.3">
                <p:embed/>
              </p:oleObj>
            </a:graphicData>
          </a:graphic>
        </p:graphicFrame>
        <p:graphicFrame>
          <p:nvGraphicFramePr>
            <p:cNvPr id="18444" name="Object 12"/>
            <p:cNvGraphicFramePr>
              <a:graphicFrameLocks noChangeAspect="1"/>
            </p:cNvGraphicFramePr>
            <p:nvPr/>
          </p:nvGraphicFramePr>
          <p:xfrm>
            <a:off x="6553200" y="6548437"/>
            <a:ext cx="342900" cy="309563"/>
          </p:xfrm>
          <a:graphic>
            <a:graphicData uri="http://schemas.openxmlformats.org/presentationml/2006/ole">
              <p:oleObj spid="_x0000_s18444" name="Equation" r:id="rId8" imgW="114120" imgH="139680" progId="Equation.3">
                <p:embed/>
              </p:oleObj>
            </a:graphicData>
          </a:graphic>
        </p:graphicFrame>
        <p:sp>
          <p:nvSpPr>
            <p:cNvPr id="72" name="Titre 1"/>
            <p:cNvSpPr txBox="1">
              <a:spLocks/>
            </p:cNvSpPr>
            <p:nvPr/>
          </p:nvSpPr>
          <p:spPr bwMode="auto">
            <a:xfrm>
              <a:off x="6858000" y="4876800"/>
              <a:ext cx="4572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  =  </a:t>
              </a:r>
              <a:r>
                <a:rPr lang="fr-CA" sz="2800" dirty="0" err="1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ideal</a:t>
              </a: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server </a:t>
              </a:r>
              <a:r>
                <a:rPr kumimoji="0" lang="fr-CA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2607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concurrency</a:t>
              </a:r>
              <a:endPara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010400" y="609600"/>
            <a:ext cx="16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+mj-lt"/>
              </a:rPr>
              <a:t>get</a:t>
            </a:r>
          </a:p>
          <a:p>
            <a:pPr algn="r"/>
            <a:r>
              <a:rPr lang="en-US" sz="2000" b="1" dirty="0" smtClean="0">
                <a:latin typeface="+mj-lt"/>
              </a:rPr>
              <a:t>set</a:t>
            </a:r>
          </a:p>
          <a:p>
            <a:pPr algn="r"/>
            <a:r>
              <a:rPr lang="en-US" sz="2000" b="1" dirty="0" smtClean="0">
                <a:latin typeface="+mj-lt"/>
              </a:rPr>
              <a:t>delete</a:t>
            </a:r>
          </a:p>
          <a:p>
            <a:pPr algn="r"/>
            <a:r>
              <a:rPr lang="en-US" sz="2000" b="1" dirty="0" err="1" smtClean="0">
                <a:ln>
                  <a:solidFill>
                    <a:srgbClr val="00B050"/>
                  </a:solidFill>
                </a:ln>
                <a:latin typeface="+mj-lt"/>
              </a:rPr>
              <a:t>getrange</a:t>
            </a:r>
            <a:endParaRPr lang="en-US" sz="2000" b="1" dirty="0">
              <a:ln>
                <a:solidFill>
                  <a:srgbClr val="00B050"/>
                </a:solidFill>
              </a:ln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5 0.40726 L -0.01979 0.20074 L 1.94444E-6 -4.79186E-6 " pathEditMode="fixed" ptsTypes="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79 0.40147 L -0.03524 0.1931 L 2.77778E-7 -6.47549E-6 " pathEditMode="relative" ptsTypes="AAA">
                                      <p:cBhvr>
                                        <p:cTn id="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69 0.39962 L -0.06059 0.18778 L -2.5E-6 -5.06938E-6 " pathEditMode="relative" ptsTypes="AAA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39569 L -0.0901 0.19125 L -8.33333E-7 -6.61425E-6 " pathEditMode="relative" ptsTypes="A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9861 0.40911 L -0.10851 0.20652 L -1.38889E-6 -4.79186E-6 " pathEditMode="relative" ptsTypes="A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9722 0.39259 L -0.14028 0.19259 L 1.11111E-6 -1.85185E-6 " pathEditMode="relative" ptsTypes="AAA"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5417 0.40555 L -0.16736 0.19815 L 0 1.11111E-6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20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contenu 2"/>
          <p:cNvSpPr>
            <a:spLocks noGrp="1"/>
          </p:cNvSpPr>
          <p:nvPr>
            <p:ph idx="1"/>
          </p:nvPr>
        </p:nvSpPr>
        <p:spPr>
          <a:xfrm>
            <a:off x="2133600" y="2286000"/>
            <a:ext cx="7238999" cy="3840163"/>
          </a:xfrm>
        </p:spPr>
        <p:txBody>
          <a:bodyPr/>
          <a:lstStyle/>
          <a:p>
            <a:pPr lvl="1"/>
            <a:r>
              <a:rPr lang="fr-FR" dirty="0" err="1" smtClean="0">
                <a:solidFill>
                  <a:srgbClr val="42607C"/>
                </a:solidFill>
              </a:rPr>
              <a:t>Equals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number</a:t>
            </a:r>
            <a:r>
              <a:rPr lang="fr-FR" dirty="0" smtClean="0">
                <a:solidFill>
                  <a:srgbClr val="42607C"/>
                </a:solidFill>
              </a:rPr>
              <a:t> of </a:t>
            </a:r>
            <a:r>
              <a:rPr lang="fr-FR" dirty="0" err="1" smtClean="0">
                <a:solidFill>
                  <a:srgbClr val="42607C"/>
                </a:solidFill>
              </a:rPr>
              <a:t>disks</a:t>
            </a:r>
            <a:r>
              <a:rPr lang="fr-FR" dirty="0" smtClean="0">
                <a:solidFill>
                  <a:srgbClr val="42607C"/>
                </a:solidFill>
              </a:rPr>
              <a:t> (</a:t>
            </a:r>
            <a:r>
              <a:rPr lang="fr-FR" dirty="0" err="1" smtClean="0">
                <a:solidFill>
                  <a:srgbClr val="42607C"/>
                </a:solidFill>
              </a:rPr>
              <a:t>experimentally</a:t>
            </a:r>
            <a:r>
              <a:rPr lang="fr-FR" dirty="0" smtClean="0">
                <a:solidFill>
                  <a:srgbClr val="42607C"/>
                </a:solidFill>
              </a:rPr>
              <a:t>)</a:t>
            </a:r>
          </a:p>
          <a:p>
            <a:pPr lvl="1"/>
            <a:r>
              <a:rPr lang="fr-FR" dirty="0" smtClean="0">
                <a:solidFill>
                  <a:srgbClr val="42607C"/>
                </a:solidFill>
              </a:rPr>
              <a:t>In </a:t>
            </a:r>
            <a:r>
              <a:rPr lang="fr-FR" dirty="0" err="1" smtClean="0">
                <a:solidFill>
                  <a:srgbClr val="42607C"/>
                </a:solidFill>
              </a:rPr>
              <a:t>our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testbed</a:t>
            </a:r>
            <a:r>
              <a:rPr lang="fr-FR" dirty="0" smtClean="0">
                <a:solidFill>
                  <a:srgbClr val="42607C"/>
                </a:solidFill>
              </a:rPr>
              <a:t>,      </a:t>
            </a: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When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does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parallelism</a:t>
            </a:r>
            <a:r>
              <a:rPr lang="fr-FR" dirty="0" smtClean="0">
                <a:solidFill>
                  <a:srgbClr val="42607C"/>
                </a:solidFill>
              </a:rPr>
              <a:t> help?</a:t>
            </a:r>
          </a:p>
          <a:p>
            <a:pPr lvl="2"/>
            <a:r>
              <a:rPr lang="fr-FR" b="1" dirty="0" smtClean="0"/>
              <a:t>range size: </a:t>
            </a:r>
            <a:r>
              <a:rPr lang="fr-FR" dirty="0" smtClean="0"/>
              <a:t>longer = more </a:t>
            </a:r>
            <a:r>
              <a:rPr lang="fr-FR" dirty="0" err="1" smtClean="0"/>
              <a:t>benefit</a:t>
            </a:r>
            <a:endParaRPr lang="fr-FR" dirty="0" smtClean="0"/>
          </a:p>
          <a:p>
            <a:pPr lvl="2"/>
            <a:r>
              <a:rPr lang="fr-FR" b="1" dirty="0" err="1" smtClean="0"/>
              <a:t>query</a:t>
            </a:r>
            <a:r>
              <a:rPr lang="fr-FR" b="1" dirty="0" smtClean="0"/>
              <a:t> </a:t>
            </a:r>
            <a:r>
              <a:rPr lang="fr-FR" b="1" dirty="0" err="1" smtClean="0"/>
              <a:t>selectivity</a:t>
            </a:r>
            <a:r>
              <a:rPr lang="fr-FR" dirty="0" smtClean="0"/>
              <a:t>: </a:t>
            </a:r>
            <a:r>
              <a:rPr lang="fr-FR" dirty="0" err="1" smtClean="0"/>
              <a:t>fewer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= more </a:t>
            </a:r>
            <a:r>
              <a:rPr lang="fr-FR" dirty="0" err="1" smtClean="0"/>
              <a:t>benefit</a:t>
            </a:r>
            <a:endParaRPr lang="fr-FR" dirty="0" smtClean="0"/>
          </a:p>
          <a:p>
            <a:pPr lvl="2"/>
            <a:r>
              <a:rPr lang="fr-FR" b="1" dirty="0" smtClean="0"/>
              <a:t>client speed: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 = more </a:t>
            </a:r>
            <a:r>
              <a:rPr lang="fr-FR" dirty="0" err="1" smtClean="0"/>
              <a:t>benefit</a:t>
            </a:r>
            <a:endParaRPr lang="fr-FR" dirty="0" smtClean="0"/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Diminishing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returns</a:t>
            </a:r>
            <a:endParaRPr lang="fr-FR" dirty="0" smtClean="0">
              <a:solidFill>
                <a:srgbClr val="42607C"/>
              </a:solidFill>
            </a:endParaRP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rgbClr val="42607C"/>
                </a:solidFill>
              </a:rPr>
              <a:t>	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Range </a:t>
            </a:r>
            <a:r>
              <a:rPr lang="fr-CA" dirty="0" err="1" smtClean="0">
                <a:solidFill>
                  <a:srgbClr val="42607C"/>
                </a:solidFill>
              </a:rPr>
              <a:t>query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r>
              <a:rPr lang="fr-CA" dirty="0" err="1" smtClean="0">
                <a:solidFill>
                  <a:srgbClr val="42607C"/>
                </a:solidFill>
              </a:rPr>
              <a:t>parameters</a:t>
            </a:r>
            <a:endParaRPr lang="fr-FR" dirty="0" smtClean="0">
              <a:solidFill>
                <a:srgbClr val="42607C"/>
              </a:solidFill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4343400" y="4191000"/>
            <a:ext cx="4191000" cy="685800"/>
            <a:chOff x="4343400" y="4191000"/>
            <a:chExt cx="4191000" cy="68580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4343400"/>
              <a:ext cx="533400" cy="43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Titre 1"/>
            <p:cNvSpPr txBox="1">
              <a:spLocks/>
            </p:cNvSpPr>
            <p:nvPr/>
          </p:nvSpPr>
          <p:spPr bwMode="auto">
            <a:xfrm>
              <a:off x="4876800" y="4191000"/>
              <a:ext cx="3657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=  </a:t>
              </a:r>
              <a:r>
                <a:rPr lang="fr-CA" sz="2800" dirty="0" err="1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ideal</a:t>
              </a: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kumimoji="0" lang="fr-CA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2607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parallelism</a:t>
              </a:r>
              <a:r>
                <a:rPr kumimoji="0" lang="fr-CA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2607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CA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2607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level</a:t>
              </a:r>
              <a:endPara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4343400" y="4800600"/>
            <a:ext cx="4953000" cy="506186"/>
            <a:chOff x="6477000" y="4800600"/>
            <a:chExt cx="4953000" cy="506186"/>
          </a:xfrm>
        </p:grpSpPr>
        <p:graphicFrame>
          <p:nvGraphicFramePr>
            <p:cNvPr id="67" name="Object 66"/>
            <p:cNvGraphicFramePr>
              <a:graphicFrameLocks noChangeAspect="1"/>
            </p:cNvGraphicFramePr>
            <p:nvPr/>
          </p:nvGraphicFramePr>
          <p:xfrm>
            <a:off x="6477000" y="4800600"/>
            <a:ext cx="533400" cy="506186"/>
          </p:xfrm>
          <a:graphic>
            <a:graphicData uri="http://schemas.openxmlformats.org/presentationml/2006/ole">
              <p:oleObj spid="_x0000_s21506" name="Equation" r:id="rId5" imgW="177480" imgH="228600" progId="Equation.3">
                <p:embed/>
              </p:oleObj>
            </a:graphicData>
          </a:graphic>
        </p:graphicFrame>
        <p:sp>
          <p:nvSpPr>
            <p:cNvPr id="72" name="Titre 1"/>
            <p:cNvSpPr txBox="1">
              <a:spLocks/>
            </p:cNvSpPr>
            <p:nvPr/>
          </p:nvSpPr>
          <p:spPr bwMode="auto">
            <a:xfrm>
              <a:off x="6858000" y="4876800"/>
              <a:ext cx="4572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  =  </a:t>
              </a:r>
              <a:r>
                <a:rPr lang="fr-CA" sz="2800" dirty="0" err="1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ideal</a:t>
              </a: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fr-CA" sz="2800" dirty="0" smtClean="0">
                  <a:solidFill>
                    <a:srgbClr val="42607C"/>
                  </a:solidFill>
                  <a:latin typeface="+mj-lt"/>
                  <a:ea typeface="+mj-ea"/>
                  <a:cs typeface="+mj-cs"/>
                </a:rPr>
                <a:t>server </a:t>
              </a:r>
              <a:r>
                <a:rPr kumimoji="0" lang="fr-CA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2607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concurrency</a:t>
              </a:r>
              <a:endPara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5181600" y="2819400"/>
          <a:ext cx="1181100" cy="506413"/>
        </p:xfrm>
        <a:graphic>
          <a:graphicData uri="http://schemas.openxmlformats.org/presentationml/2006/ole">
            <p:oleObj spid="_x0000_s21509" name="Equation" r:id="rId6" imgW="393480" imgH="228600" progId="Equation.3">
              <p:embed/>
            </p:oleObj>
          </a:graphicData>
        </a:graphic>
      </p:graphicFrame>
      <p:sp>
        <p:nvSpPr>
          <p:cNvPr id="37" name="Rectangle 36"/>
          <p:cNvSpPr/>
          <p:nvPr/>
        </p:nvSpPr>
        <p:spPr>
          <a:xfrm>
            <a:off x="2209800" y="1752600"/>
            <a:ext cx="6781800" cy="17526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2084 -0.12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2083 -0.4368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uiExpand="1" build="p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Determining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09600"/>
            <a:ext cx="719667" cy="58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514600" y="1600201"/>
            <a:ext cx="6781800" cy="2819399"/>
          </a:xfrm>
        </p:spPr>
        <p:txBody>
          <a:bodyPr/>
          <a:lstStyle/>
          <a:p>
            <a:r>
              <a:rPr lang="fr-FR" dirty="0" smtClean="0"/>
              <a:t>As </a:t>
            </a:r>
            <a:r>
              <a:rPr lang="fr-FR" dirty="0" err="1" smtClean="0"/>
              <a:t>shown</a:t>
            </a:r>
            <a:r>
              <a:rPr lang="fr-FR" dirty="0" smtClean="0"/>
              <a:t>,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influential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fr-FR" dirty="0" smtClean="0"/>
          </a:p>
          <a:p>
            <a:r>
              <a:rPr lang="fr-FR" b="1" dirty="0" smtClean="0"/>
              <a:t>End-to-end insight</a:t>
            </a:r>
            <a:r>
              <a:rPr lang="fr-FR" dirty="0" smtClean="0"/>
              <a:t>: match rate of new </a:t>
            </a:r>
            <a:r>
              <a:rPr lang="fr-FR" dirty="0" err="1" smtClean="0"/>
              <a:t>results</a:t>
            </a:r>
            <a:r>
              <a:rPr lang="fr-FR" dirty="0" smtClean="0"/>
              <a:t> to </a:t>
            </a:r>
            <a:r>
              <a:rPr lang="fr-FR" dirty="0" err="1" smtClean="0"/>
              <a:t>client’s</a:t>
            </a:r>
            <a:r>
              <a:rPr lang="fr-FR" dirty="0" smtClean="0"/>
              <a:t> </a:t>
            </a:r>
            <a:r>
              <a:rPr lang="fr-FR" dirty="0" err="1" smtClean="0"/>
              <a:t>uptake</a:t>
            </a:r>
            <a:r>
              <a:rPr lang="fr-FR" dirty="0" smtClean="0"/>
              <a:t> rate</a:t>
            </a:r>
          </a:p>
          <a:p>
            <a:endParaRPr lang="fr-FR" dirty="0" smtClean="0">
              <a:solidFill>
                <a:srgbClr val="42607C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48000" y="4267200"/>
            <a:ext cx="4419600" cy="2396836"/>
            <a:chOff x="3048000" y="4267200"/>
            <a:chExt cx="4419600" cy="2396836"/>
          </a:xfrm>
        </p:grpSpPr>
        <p:sp>
          <p:nvSpPr>
            <p:cNvPr id="23" name="Isosceles Triangle 22"/>
            <p:cNvSpPr/>
            <p:nvPr/>
          </p:nvSpPr>
          <p:spPr>
            <a:xfrm>
              <a:off x="3048000" y="4876800"/>
              <a:ext cx="1524000" cy="11430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81400" y="4495800"/>
              <a:ext cx="2438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4267200"/>
              <a:ext cx="457200" cy="75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58"/>
            <p:cNvGrpSpPr/>
            <p:nvPr/>
          </p:nvGrpSpPr>
          <p:grpSpPr>
            <a:xfrm>
              <a:off x="3048000" y="6019800"/>
              <a:ext cx="1524000" cy="644236"/>
              <a:chOff x="2895600" y="4800600"/>
              <a:chExt cx="4343400" cy="1752600"/>
            </a:xfrm>
          </p:grpSpPr>
          <p:sp>
            <p:nvSpPr>
              <p:cNvPr id="13" name="Flowchart: Magnetic Disk 12"/>
              <p:cNvSpPr/>
              <p:nvPr/>
            </p:nvSpPr>
            <p:spPr>
              <a:xfrm>
                <a:off x="2895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lowchart: Magnetic Disk 13"/>
              <p:cNvSpPr/>
              <p:nvPr/>
            </p:nvSpPr>
            <p:spPr>
              <a:xfrm>
                <a:off x="4038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lowchart: Magnetic Disk 14"/>
              <p:cNvSpPr/>
              <p:nvPr/>
            </p:nvSpPr>
            <p:spPr>
              <a:xfrm>
                <a:off x="5181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lowchart: Magnetic Disk 15"/>
              <p:cNvSpPr/>
              <p:nvPr/>
            </p:nvSpPr>
            <p:spPr>
              <a:xfrm>
                <a:off x="6324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58"/>
            <p:cNvGrpSpPr/>
            <p:nvPr/>
          </p:nvGrpSpPr>
          <p:grpSpPr>
            <a:xfrm>
              <a:off x="4648200" y="6019800"/>
              <a:ext cx="1524000" cy="644236"/>
              <a:chOff x="2895600" y="4800600"/>
              <a:chExt cx="4343400" cy="1752600"/>
            </a:xfrm>
            <a:solidFill>
              <a:schemeClr val="accent1">
                <a:lumMod val="40000"/>
                <a:lumOff val="60000"/>
                <a:alpha val="41000"/>
              </a:schemeClr>
            </a:solidFill>
          </p:grpSpPr>
          <p:sp>
            <p:nvSpPr>
              <p:cNvPr id="18" name="Flowchart: Magnetic Disk 17"/>
              <p:cNvSpPr/>
              <p:nvPr/>
            </p:nvSpPr>
            <p:spPr>
              <a:xfrm>
                <a:off x="2895600" y="4800600"/>
                <a:ext cx="914400" cy="1752600"/>
              </a:xfrm>
              <a:prstGeom prst="flowChartMagneticDisk">
                <a:avLst/>
              </a:prstGeom>
              <a:grpFill/>
              <a:ln>
                <a:solidFill>
                  <a:schemeClr val="accent1">
                    <a:shade val="50000"/>
                    <a:alpha val="54000"/>
                  </a:schemeClr>
                </a:solidFill>
              </a:ln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lowchart: Magnetic Disk 18"/>
              <p:cNvSpPr/>
              <p:nvPr/>
            </p:nvSpPr>
            <p:spPr>
              <a:xfrm>
                <a:off x="4038600" y="4800600"/>
                <a:ext cx="914400" cy="1752600"/>
              </a:xfrm>
              <a:prstGeom prst="flowChartMagneticDisk">
                <a:avLst/>
              </a:prstGeom>
              <a:grpFill/>
              <a:ln>
                <a:solidFill>
                  <a:schemeClr val="accent1">
                    <a:shade val="50000"/>
                    <a:alpha val="54000"/>
                  </a:schemeClr>
                </a:solidFill>
              </a:ln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lowchart: Magnetic Disk 19"/>
              <p:cNvSpPr/>
              <p:nvPr/>
            </p:nvSpPr>
            <p:spPr>
              <a:xfrm>
                <a:off x="5181600" y="4800600"/>
                <a:ext cx="914400" cy="1752600"/>
              </a:xfrm>
              <a:prstGeom prst="flowChartMagneticDisk">
                <a:avLst/>
              </a:prstGeom>
              <a:grpFill/>
              <a:ln>
                <a:solidFill>
                  <a:schemeClr val="accent1">
                    <a:shade val="50000"/>
                    <a:alpha val="54000"/>
                  </a:schemeClr>
                </a:solidFill>
              </a:ln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lowchart: Magnetic Disk 20"/>
              <p:cNvSpPr/>
              <p:nvPr/>
            </p:nvSpPr>
            <p:spPr>
              <a:xfrm>
                <a:off x="6324600" y="4800600"/>
                <a:ext cx="914400" cy="1752600"/>
              </a:xfrm>
              <a:prstGeom prst="flowChartMagneticDisk">
                <a:avLst/>
              </a:prstGeom>
              <a:grpFill/>
              <a:ln>
                <a:solidFill>
                  <a:schemeClr val="accent1">
                    <a:shade val="50000"/>
                    <a:alpha val="54000"/>
                  </a:schemeClr>
                </a:solidFill>
              </a:ln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Down Arrow 24"/>
            <p:cNvSpPr/>
            <p:nvPr/>
          </p:nvSpPr>
          <p:spPr>
            <a:xfrm>
              <a:off x="3886200" y="4876800"/>
              <a:ext cx="381000" cy="1524000"/>
            </a:xfrm>
            <a:prstGeom prst="downArrow">
              <a:avLst>
                <a:gd name="adj1" fmla="val 50000"/>
                <a:gd name="adj2" fmla="val 106350"/>
              </a:avLst>
            </a:prstGeom>
            <a:scene3d>
              <a:camera prst="orthographicFront">
                <a:rot lat="4134562" lon="8040426" rev="8159585"/>
              </a:camera>
              <a:lightRig rig="glow" dir="t">
                <a:rot lat="0" lon="0" rev="1200000"/>
              </a:lightRig>
            </a:scene3d>
            <a:sp3d extrusionH="114300" contourW="12700" prstMaterial="flat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4000" y="4419600"/>
              <a:ext cx="19812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10200" y="4495800"/>
              <a:ext cx="914400" cy="228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5334000" y="4876800"/>
              <a:ext cx="2133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% Client </a:t>
              </a:r>
              <a:r>
                <a:rPr lang="en-US" sz="2000" b="1" dirty="0" smtClean="0">
                  <a:latin typeface="+mj-lt"/>
                </a:rPr>
                <a:t>C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apacity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6311900" y="6019800"/>
            <a:ext cx="950913" cy="534988"/>
          </p:xfrm>
          <a:graphic>
            <a:graphicData uri="http://schemas.openxmlformats.org/presentationml/2006/ole">
              <p:oleObj spid="_x0000_s50177" name="Equation" r:id="rId6" imgW="457200" imgH="241200" progId="Equation.3">
                <p:embed/>
              </p:oleObj>
            </a:graphicData>
          </a:graphic>
        </p:graphicFrame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4267200"/>
              <a:ext cx="685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Determining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09600"/>
            <a:ext cx="719667" cy="58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Isosceles Triangle 22"/>
          <p:cNvSpPr/>
          <p:nvPr/>
        </p:nvSpPr>
        <p:spPr>
          <a:xfrm>
            <a:off x="3048000" y="4876800"/>
            <a:ext cx="3048000" cy="1143000"/>
          </a:xfrm>
          <a:prstGeom prst="triangle">
            <a:avLst>
              <a:gd name="adj" fmla="val 49573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44958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267200"/>
            <a:ext cx="457200" cy="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58"/>
          <p:cNvGrpSpPr/>
          <p:nvPr/>
        </p:nvGrpSpPr>
        <p:grpSpPr>
          <a:xfrm>
            <a:off x="3048000" y="6019800"/>
            <a:ext cx="1524000" cy="644236"/>
            <a:chOff x="2895600" y="4800600"/>
            <a:chExt cx="4343400" cy="1752600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2895600" y="4800600"/>
              <a:ext cx="914400" cy="17526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4038600" y="4800600"/>
              <a:ext cx="914400" cy="17526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5181600" y="4800600"/>
              <a:ext cx="914400" cy="17526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6324600" y="4800600"/>
              <a:ext cx="914400" cy="17526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58"/>
          <p:cNvGrpSpPr/>
          <p:nvPr/>
        </p:nvGrpSpPr>
        <p:grpSpPr>
          <a:xfrm>
            <a:off x="4648200" y="6019800"/>
            <a:ext cx="1524000" cy="644236"/>
            <a:chOff x="2895600" y="4800600"/>
            <a:chExt cx="4343400" cy="1752600"/>
          </a:xfrm>
        </p:grpSpPr>
        <p:sp>
          <p:nvSpPr>
            <p:cNvPr id="18" name="Flowchart: Magnetic Disk 17"/>
            <p:cNvSpPr/>
            <p:nvPr/>
          </p:nvSpPr>
          <p:spPr>
            <a:xfrm>
              <a:off x="2895600" y="4800600"/>
              <a:ext cx="914400" cy="17526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4038600" y="4800600"/>
              <a:ext cx="914400" cy="17526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5181600" y="4800600"/>
              <a:ext cx="914400" cy="17526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6324600" y="4800600"/>
              <a:ext cx="914400" cy="17526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>
            <a:off x="4038600" y="4724400"/>
            <a:ext cx="1066800" cy="1752600"/>
          </a:xfrm>
          <a:prstGeom prst="downArrow">
            <a:avLst>
              <a:gd name="adj1" fmla="val 50000"/>
              <a:gd name="adj2" fmla="val 67461"/>
            </a:avLst>
          </a:prstGeom>
          <a:scene3d>
            <a:camera prst="orthographicFront">
              <a:rot lat="4499997" lon="10799999" rev="10799999"/>
            </a:camera>
            <a:lightRig rig="threePt" dir="t"/>
          </a:scene3d>
          <a:sp3d extrusionH="114300" contourW="12700"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00" y="4419600"/>
            <a:ext cx="1981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10200" y="4495800"/>
            <a:ext cx="18288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334000" y="48768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% Client </a:t>
            </a:r>
            <a:r>
              <a:rPr lang="en-US" sz="2000" b="1" dirty="0" smtClean="0">
                <a:latin typeface="+mj-lt"/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apacity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24600" y="6019800"/>
          <a:ext cx="925513" cy="534987"/>
        </p:xfrm>
        <a:graphic>
          <a:graphicData uri="http://schemas.openxmlformats.org/presentationml/2006/ole">
            <p:oleObj spid="_x0000_s59394" name="Equation" r:id="rId6" imgW="444240" imgH="241200" progId="Equation.3">
              <p:embed/>
            </p:oleObj>
          </a:graphicData>
        </a:graphic>
      </p:graphicFrame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2514600" y="1600201"/>
            <a:ext cx="6629400" cy="2895600"/>
          </a:xfrm>
        </p:spPr>
        <p:txBody>
          <a:bodyPr/>
          <a:lstStyle/>
          <a:p>
            <a:r>
              <a:rPr lang="fr-FR" dirty="0" smtClean="0"/>
              <a:t>As </a:t>
            </a:r>
            <a:r>
              <a:rPr lang="fr-FR" dirty="0" err="1" smtClean="0"/>
              <a:t>shown</a:t>
            </a:r>
            <a:r>
              <a:rPr lang="fr-FR" dirty="0" smtClean="0"/>
              <a:t>,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influential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fr-FR" dirty="0" smtClean="0"/>
          </a:p>
          <a:p>
            <a:r>
              <a:rPr lang="fr-FR" b="1" dirty="0" smtClean="0"/>
              <a:t>End-to-end insight</a:t>
            </a:r>
            <a:r>
              <a:rPr lang="fr-FR" dirty="0" smtClean="0"/>
              <a:t>: match rate of new </a:t>
            </a:r>
            <a:r>
              <a:rPr lang="fr-FR" dirty="0" err="1" smtClean="0"/>
              <a:t>results</a:t>
            </a:r>
            <a:r>
              <a:rPr lang="fr-FR" dirty="0" smtClean="0"/>
              <a:t> to </a:t>
            </a:r>
            <a:r>
              <a:rPr lang="fr-FR" dirty="0" err="1" smtClean="0"/>
              <a:t>client’s</a:t>
            </a:r>
            <a:r>
              <a:rPr lang="fr-FR" dirty="0" smtClean="0"/>
              <a:t> </a:t>
            </a:r>
            <a:r>
              <a:rPr lang="fr-FR" dirty="0" err="1" smtClean="0"/>
              <a:t>uptake</a:t>
            </a:r>
            <a:r>
              <a:rPr lang="fr-FR" dirty="0" smtClean="0"/>
              <a:t> rate</a:t>
            </a:r>
          </a:p>
          <a:p>
            <a:r>
              <a:rPr lang="fr-FR" dirty="0" smtClean="0"/>
              <a:t>Hard to </a:t>
            </a:r>
            <a:r>
              <a:rPr lang="fr-FR" dirty="0" err="1" smtClean="0"/>
              <a:t>measure</a:t>
            </a:r>
            <a:r>
              <a:rPr lang="fr-FR" dirty="0" smtClean="0"/>
              <a:t> client rate </a:t>
            </a:r>
            <a:r>
              <a:rPr lang="fr-FR" dirty="0" err="1" smtClean="0"/>
              <a:t>directly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4400" y="4495800"/>
            <a:ext cx="3048000" cy="236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On Heads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 Increase </a:t>
            </a:r>
            <a:r>
              <a:rPr lang="en-US" sz="2000" b="1" i="1" dirty="0" smtClean="0">
                <a:latin typeface="Palatino Linotype" pitchFamily="18" charset="0"/>
                <a:ea typeface="MS UI Gothic" pitchFamily="34" charset="-128"/>
              </a:rPr>
              <a:t>K</a:t>
            </a:r>
            <a:r>
              <a:rPr lang="en-US" sz="2400" dirty="0" smtClean="0">
                <a:latin typeface="+mj-lt"/>
              </a:rPr>
              <a:t> by 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Improvement? 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 K</a:t>
            </a:r>
            <a:r>
              <a:rPr lang="en-US" sz="2400" dirty="0" smtClean="0">
                <a:latin typeface="+mj-lt"/>
              </a:rPr>
              <a:t>eep increasing </a:t>
            </a:r>
            <a:r>
              <a:rPr lang="en-US" sz="2000" b="1" i="1" dirty="0" smtClean="0">
                <a:latin typeface="Palatino Linotype" pitchFamily="18" charset="0"/>
                <a:ea typeface="MS UI Gothic" pitchFamily="34" charset="-128"/>
              </a:rPr>
              <a:t>K</a:t>
            </a:r>
            <a:r>
              <a:rPr lang="en-US" sz="2400" b="1" i="1" dirty="0" smtClean="0">
                <a:latin typeface="+mj-lt"/>
                <a:ea typeface="MS UI Gothic" pitchFamily="34" charset="-128"/>
              </a:rPr>
              <a:t>  </a:t>
            </a:r>
            <a:r>
              <a:rPr lang="en-US" sz="2400" b="1" i="1" dirty="0" smtClean="0">
                <a:latin typeface="+mj-lt"/>
                <a:ea typeface="MS UI Gothic" pitchFamily="34" charset="-12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  No?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Revert </a:t>
            </a:r>
            <a:r>
              <a:rPr lang="en-US" sz="2400" dirty="0" smtClean="0">
                <a:latin typeface="+mj-lt"/>
              </a:rPr>
              <a:t>to old </a:t>
            </a:r>
            <a:r>
              <a:rPr lang="en-US" sz="2000" b="1" i="1" dirty="0" smtClean="0">
                <a:latin typeface="Palatino Linotype" pitchFamily="18" charset="0"/>
                <a:ea typeface="MS UI Gothic" pitchFamily="34" charset="-128"/>
              </a:rPr>
              <a:t>K</a:t>
            </a:r>
            <a:endParaRPr lang="en-US" sz="2400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4495800"/>
            <a:ext cx="3124200" cy="2362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n-lt"/>
              </a:rPr>
              <a:t>On Tails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Decrease </a:t>
            </a:r>
            <a:r>
              <a:rPr lang="en-US" sz="2000" b="1" i="1" dirty="0" smtClean="0">
                <a:latin typeface="Palatino Linotype" pitchFamily="18" charset="0"/>
                <a:ea typeface="MS UI Gothic" pitchFamily="34" charset="-128"/>
              </a:rPr>
              <a:t>K</a:t>
            </a:r>
            <a:r>
              <a:rPr lang="en-US" sz="2400" dirty="0" smtClean="0">
                <a:latin typeface="+mn-lt"/>
              </a:rPr>
              <a:t> by 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 </a:t>
            </a:r>
            <a:r>
              <a:rPr lang="en-US" sz="2400" b="1" dirty="0" smtClean="0">
                <a:latin typeface="+mn-lt"/>
              </a:rPr>
              <a:t>Performance same</a:t>
            </a:r>
            <a:r>
              <a:rPr lang="en-US" sz="2400" b="1" dirty="0" smtClean="0">
                <a:latin typeface="+mn-lt"/>
              </a:rPr>
              <a:t>?</a:t>
            </a:r>
            <a:r>
              <a:rPr lang="en-US" sz="2400" dirty="0" smtClean="0">
                <a:latin typeface="+mn-lt"/>
              </a:rPr>
              <a:t> </a:t>
            </a:r>
          </a:p>
          <a:p>
            <a:pPr lvl="1"/>
            <a:r>
              <a:rPr lang="en-US" sz="2400" dirty="0" smtClean="0">
                <a:latin typeface="+mn-lt"/>
              </a:rPr>
              <a:t>Keep decreasing </a:t>
            </a:r>
            <a:r>
              <a:rPr lang="en-US" sz="2000" b="1" i="1" dirty="0" smtClean="0">
                <a:latin typeface="Palatino Linotype" pitchFamily="18" charset="0"/>
                <a:ea typeface="MS UI Gothic" pitchFamily="34" charset="-128"/>
              </a:rPr>
              <a:t>K</a:t>
            </a:r>
            <a:endParaRPr lang="en-US" sz="2400" b="1" i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latin typeface="+mn-lt"/>
              </a:rPr>
              <a:t>  </a:t>
            </a:r>
            <a:r>
              <a:rPr lang="en-US" sz="2400" b="1" dirty="0" smtClean="0">
                <a:latin typeface="+mn-lt"/>
              </a:rPr>
              <a:t>No? </a:t>
            </a:r>
          </a:p>
          <a:p>
            <a:pPr lvl="1"/>
            <a:r>
              <a:rPr lang="en-US" sz="2400" dirty="0" smtClean="0">
                <a:latin typeface="+mn-lt"/>
              </a:rPr>
              <a:t>Revert to </a:t>
            </a:r>
            <a:r>
              <a:rPr lang="en-US" sz="2400" dirty="0" smtClean="0">
                <a:latin typeface="+mn-lt"/>
              </a:rPr>
              <a:t>old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000" b="1" i="1" dirty="0" smtClean="0">
                <a:latin typeface="Palatino Linotype" pitchFamily="18" charset="0"/>
                <a:ea typeface="MS UI Gothic" pitchFamily="34" charset="-128"/>
              </a:rPr>
              <a:t>K</a:t>
            </a:r>
            <a:r>
              <a:rPr lang="en-US" sz="2400" b="1" i="1" dirty="0" smtClean="0">
                <a:latin typeface="+mn-lt"/>
                <a:ea typeface="MS UI Gothic" pitchFamily="34" charset="-128"/>
              </a:rPr>
              <a:t> </a:t>
            </a:r>
            <a:endParaRPr lang="en-US" sz="2400" b="1" i="1" dirty="0" smtClean="0">
              <a:latin typeface="+mn-lt"/>
              <a:ea typeface="MS UI Gothic" pitchFamily="34" charset="-128"/>
            </a:endParaRPr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Adaptive server allocation (ASA)</a:t>
            </a:r>
            <a:endParaRPr lang="fr-FR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494506" y="3086100"/>
            <a:ext cx="2818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14400" y="4495800"/>
            <a:ext cx="6553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656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315200" y="4267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Time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553200" y="2819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latin typeface="+mj-lt"/>
              </a:rPr>
              <a:t>Optimal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95600"/>
            <a:ext cx="381000" cy="31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Freeform 20"/>
          <p:cNvSpPr/>
          <p:nvPr/>
        </p:nvSpPr>
        <p:spPr>
          <a:xfrm>
            <a:off x="726440" y="3149600"/>
            <a:ext cx="1953260" cy="1094740"/>
          </a:xfrm>
          <a:custGeom>
            <a:avLst/>
            <a:gdLst>
              <a:gd name="connsiteX0" fmla="*/ 0 w 2679700"/>
              <a:gd name="connsiteY0" fmla="*/ 1422400 h 1422400"/>
              <a:gd name="connsiteX1" fmla="*/ 177800 w 2679700"/>
              <a:gd name="connsiteY1" fmla="*/ 1168400 h 1422400"/>
              <a:gd name="connsiteX2" fmla="*/ 431800 w 2679700"/>
              <a:gd name="connsiteY2" fmla="*/ 1168400 h 1422400"/>
              <a:gd name="connsiteX3" fmla="*/ 584200 w 2679700"/>
              <a:gd name="connsiteY3" fmla="*/ 914400 h 1422400"/>
              <a:gd name="connsiteX4" fmla="*/ 876300 w 2679700"/>
              <a:gd name="connsiteY4" fmla="*/ 914400 h 1422400"/>
              <a:gd name="connsiteX5" fmla="*/ 1016000 w 2679700"/>
              <a:gd name="connsiteY5" fmla="*/ 635000 h 1422400"/>
              <a:gd name="connsiteX6" fmla="*/ 1155700 w 2679700"/>
              <a:gd name="connsiteY6" fmla="*/ 635000 h 1422400"/>
              <a:gd name="connsiteX7" fmla="*/ 1308100 w 2679700"/>
              <a:gd name="connsiteY7" fmla="*/ 330200 h 1422400"/>
              <a:gd name="connsiteX8" fmla="*/ 1536700 w 2679700"/>
              <a:gd name="connsiteY8" fmla="*/ 330200 h 1422400"/>
              <a:gd name="connsiteX9" fmla="*/ 1701800 w 2679700"/>
              <a:gd name="connsiteY9" fmla="*/ 0 h 1422400"/>
              <a:gd name="connsiteX10" fmla="*/ 2247900 w 2679700"/>
              <a:gd name="connsiteY10" fmla="*/ 0 h 1422400"/>
              <a:gd name="connsiteX11" fmla="*/ 2374900 w 2679700"/>
              <a:gd name="connsiteY11" fmla="*/ 292100 h 1422400"/>
              <a:gd name="connsiteX12" fmla="*/ 2679700 w 2679700"/>
              <a:gd name="connsiteY12" fmla="*/ 304800 h 1422400"/>
              <a:gd name="connsiteX0" fmla="*/ 0 w 2679700"/>
              <a:gd name="connsiteY0" fmla="*/ 1422400 h 1422400"/>
              <a:gd name="connsiteX1" fmla="*/ 177800 w 2679700"/>
              <a:gd name="connsiteY1" fmla="*/ 1168400 h 1422400"/>
              <a:gd name="connsiteX2" fmla="*/ 431800 w 2679700"/>
              <a:gd name="connsiteY2" fmla="*/ 1168400 h 1422400"/>
              <a:gd name="connsiteX3" fmla="*/ 584200 w 2679700"/>
              <a:gd name="connsiteY3" fmla="*/ 914400 h 1422400"/>
              <a:gd name="connsiteX4" fmla="*/ 876300 w 2679700"/>
              <a:gd name="connsiteY4" fmla="*/ 914400 h 1422400"/>
              <a:gd name="connsiteX5" fmla="*/ 1016000 w 2679700"/>
              <a:gd name="connsiteY5" fmla="*/ 635000 h 1422400"/>
              <a:gd name="connsiteX6" fmla="*/ 1155700 w 2679700"/>
              <a:gd name="connsiteY6" fmla="*/ 635000 h 1422400"/>
              <a:gd name="connsiteX7" fmla="*/ 1308100 w 2679700"/>
              <a:gd name="connsiteY7" fmla="*/ 330200 h 1422400"/>
              <a:gd name="connsiteX8" fmla="*/ 1536700 w 2679700"/>
              <a:gd name="connsiteY8" fmla="*/ 330200 h 1422400"/>
              <a:gd name="connsiteX9" fmla="*/ 1701800 w 2679700"/>
              <a:gd name="connsiteY9" fmla="*/ 0 h 1422400"/>
              <a:gd name="connsiteX10" fmla="*/ 2247900 w 2679700"/>
              <a:gd name="connsiteY10" fmla="*/ 0 h 1422400"/>
              <a:gd name="connsiteX11" fmla="*/ 2374900 w 2679700"/>
              <a:gd name="connsiteY11" fmla="*/ 292100 h 1422400"/>
              <a:gd name="connsiteX12" fmla="*/ 2679700 w 2679700"/>
              <a:gd name="connsiteY12" fmla="*/ 304800 h 1422400"/>
              <a:gd name="connsiteX0" fmla="*/ 0 w 2679700"/>
              <a:gd name="connsiteY0" fmla="*/ 1422400 h 1422400"/>
              <a:gd name="connsiteX1" fmla="*/ 177800 w 2679700"/>
              <a:gd name="connsiteY1" fmla="*/ 1168400 h 1422400"/>
              <a:gd name="connsiteX2" fmla="*/ 431800 w 2679700"/>
              <a:gd name="connsiteY2" fmla="*/ 1168400 h 1422400"/>
              <a:gd name="connsiteX3" fmla="*/ 584200 w 2679700"/>
              <a:gd name="connsiteY3" fmla="*/ 914400 h 1422400"/>
              <a:gd name="connsiteX4" fmla="*/ 876300 w 2679700"/>
              <a:gd name="connsiteY4" fmla="*/ 914400 h 1422400"/>
              <a:gd name="connsiteX5" fmla="*/ 1016000 w 2679700"/>
              <a:gd name="connsiteY5" fmla="*/ 635000 h 1422400"/>
              <a:gd name="connsiteX6" fmla="*/ 1155700 w 2679700"/>
              <a:gd name="connsiteY6" fmla="*/ 635000 h 1422400"/>
              <a:gd name="connsiteX7" fmla="*/ 1308100 w 2679700"/>
              <a:gd name="connsiteY7" fmla="*/ 330200 h 1422400"/>
              <a:gd name="connsiteX8" fmla="*/ 1536700 w 2679700"/>
              <a:gd name="connsiteY8" fmla="*/ 330200 h 1422400"/>
              <a:gd name="connsiteX9" fmla="*/ 1701800 w 2679700"/>
              <a:gd name="connsiteY9" fmla="*/ 0 h 1422400"/>
              <a:gd name="connsiteX10" fmla="*/ 2247900 w 2679700"/>
              <a:gd name="connsiteY10" fmla="*/ 0 h 1422400"/>
              <a:gd name="connsiteX11" fmla="*/ 2374900 w 2679700"/>
              <a:gd name="connsiteY11" fmla="*/ 292100 h 1422400"/>
              <a:gd name="connsiteX12" fmla="*/ 2679700 w 2679700"/>
              <a:gd name="connsiteY12" fmla="*/ 304800 h 1422400"/>
              <a:gd name="connsiteX0" fmla="*/ 0 w 2374900"/>
              <a:gd name="connsiteY0" fmla="*/ 1422400 h 1422400"/>
              <a:gd name="connsiteX1" fmla="*/ 177800 w 2374900"/>
              <a:gd name="connsiteY1" fmla="*/ 1168400 h 1422400"/>
              <a:gd name="connsiteX2" fmla="*/ 431800 w 2374900"/>
              <a:gd name="connsiteY2" fmla="*/ 1168400 h 1422400"/>
              <a:gd name="connsiteX3" fmla="*/ 584200 w 2374900"/>
              <a:gd name="connsiteY3" fmla="*/ 914400 h 1422400"/>
              <a:gd name="connsiteX4" fmla="*/ 876300 w 2374900"/>
              <a:gd name="connsiteY4" fmla="*/ 914400 h 1422400"/>
              <a:gd name="connsiteX5" fmla="*/ 1016000 w 2374900"/>
              <a:gd name="connsiteY5" fmla="*/ 635000 h 1422400"/>
              <a:gd name="connsiteX6" fmla="*/ 1155700 w 2374900"/>
              <a:gd name="connsiteY6" fmla="*/ 635000 h 1422400"/>
              <a:gd name="connsiteX7" fmla="*/ 1308100 w 2374900"/>
              <a:gd name="connsiteY7" fmla="*/ 330200 h 1422400"/>
              <a:gd name="connsiteX8" fmla="*/ 1536700 w 2374900"/>
              <a:gd name="connsiteY8" fmla="*/ 330200 h 1422400"/>
              <a:gd name="connsiteX9" fmla="*/ 1701800 w 2374900"/>
              <a:gd name="connsiteY9" fmla="*/ 0 h 1422400"/>
              <a:gd name="connsiteX10" fmla="*/ 2247900 w 2374900"/>
              <a:gd name="connsiteY10" fmla="*/ 0 h 1422400"/>
              <a:gd name="connsiteX11" fmla="*/ 2374900 w 2374900"/>
              <a:gd name="connsiteY11" fmla="*/ 29210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155700 w 2247900"/>
              <a:gd name="connsiteY6" fmla="*/ 635000 h 1422400"/>
              <a:gd name="connsiteX7" fmla="*/ 1308100 w 2247900"/>
              <a:gd name="connsiteY7" fmla="*/ 330200 h 1422400"/>
              <a:gd name="connsiteX8" fmla="*/ 1536700 w 2247900"/>
              <a:gd name="connsiteY8" fmla="*/ 330200 h 1422400"/>
              <a:gd name="connsiteX9" fmla="*/ 1701800 w 2247900"/>
              <a:gd name="connsiteY9" fmla="*/ 0 h 1422400"/>
              <a:gd name="connsiteX10" fmla="*/ 2247900 w 2247900"/>
              <a:gd name="connsiteY10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536700 w 2247900"/>
              <a:gd name="connsiteY8" fmla="*/ 330200 h 1422400"/>
              <a:gd name="connsiteX9" fmla="*/ 1701800 w 2247900"/>
              <a:gd name="connsiteY9" fmla="*/ 0 h 1422400"/>
              <a:gd name="connsiteX10" fmla="*/ 2247900 w 2247900"/>
              <a:gd name="connsiteY10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320800 w 2247900"/>
              <a:gd name="connsiteY8" fmla="*/ 330200 h 1422400"/>
              <a:gd name="connsiteX9" fmla="*/ 1536700 w 2247900"/>
              <a:gd name="connsiteY9" fmla="*/ 330200 h 1422400"/>
              <a:gd name="connsiteX10" fmla="*/ 1701800 w 2247900"/>
              <a:gd name="connsiteY10" fmla="*/ 0 h 1422400"/>
              <a:gd name="connsiteX11" fmla="*/ 2247900 w 2247900"/>
              <a:gd name="connsiteY11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320800 w 2247900"/>
              <a:gd name="connsiteY8" fmla="*/ 330200 h 1422400"/>
              <a:gd name="connsiteX9" fmla="*/ 1765300 w 2247900"/>
              <a:gd name="connsiteY9" fmla="*/ 330200 h 1422400"/>
              <a:gd name="connsiteX10" fmla="*/ 1701800 w 2247900"/>
              <a:gd name="connsiteY10" fmla="*/ 0 h 1422400"/>
              <a:gd name="connsiteX11" fmla="*/ 2247900 w 2247900"/>
              <a:gd name="connsiteY11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320800 w 2247900"/>
              <a:gd name="connsiteY8" fmla="*/ 330200 h 1422400"/>
              <a:gd name="connsiteX9" fmla="*/ 1765300 w 2247900"/>
              <a:gd name="connsiteY9" fmla="*/ 330200 h 1422400"/>
              <a:gd name="connsiteX10" fmla="*/ 1701800 w 2247900"/>
              <a:gd name="connsiteY10" fmla="*/ 0 h 1422400"/>
              <a:gd name="connsiteX11" fmla="*/ 1879600 w 2247900"/>
              <a:gd name="connsiteY11" fmla="*/ 0 h 1422400"/>
              <a:gd name="connsiteX12" fmla="*/ 2247900 w 2247900"/>
              <a:gd name="connsiteY12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320800 w 2247900"/>
              <a:gd name="connsiteY8" fmla="*/ 330200 h 1422400"/>
              <a:gd name="connsiteX9" fmla="*/ 1765300 w 2247900"/>
              <a:gd name="connsiteY9" fmla="*/ 330200 h 1422400"/>
              <a:gd name="connsiteX10" fmla="*/ 1701800 w 2247900"/>
              <a:gd name="connsiteY10" fmla="*/ 0 h 1422400"/>
              <a:gd name="connsiteX11" fmla="*/ 1879600 w 2247900"/>
              <a:gd name="connsiteY11" fmla="*/ 0 h 1422400"/>
              <a:gd name="connsiteX12" fmla="*/ 2247900 w 2247900"/>
              <a:gd name="connsiteY12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765300 w 2247900"/>
              <a:gd name="connsiteY8" fmla="*/ 330200 h 1422400"/>
              <a:gd name="connsiteX9" fmla="*/ 1701800 w 2247900"/>
              <a:gd name="connsiteY9" fmla="*/ 0 h 1422400"/>
              <a:gd name="connsiteX10" fmla="*/ 1879600 w 2247900"/>
              <a:gd name="connsiteY10" fmla="*/ 0 h 1422400"/>
              <a:gd name="connsiteX11" fmla="*/ 2247900 w 2247900"/>
              <a:gd name="connsiteY11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765300 w 2247900"/>
              <a:gd name="connsiteY7" fmla="*/ 330200 h 1422400"/>
              <a:gd name="connsiteX8" fmla="*/ 1701800 w 2247900"/>
              <a:gd name="connsiteY8" fmla="*/ 0 h 1422400"/>
              <a:gd name="connsiteX9" fmla="*/ 1879600 w 2247900"/>
              <a:gd name="connsiteY9" fmla="*/ 0 h 1422400"/>
              <a:gd name="connsiteX10" fmla="*/ 2247900 w 2247900"/>
              <a:gd name="connsiteY10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536700 w 2247900"/>
              <a:gd name="connsiteY7" fmla="*/ 330200 h 1422400"/>
              <a:gd name="connsiteX8" fmla="*/ 1701800 w 2247900"/>
              <a:gd name="connsiteY8" fmla="*/ 0 h 1422400"/>
              <a:gd name="connsiteX9" fmla="*/ 1879600 w 2247900"/>
              <a:gd name="connsiteY9" fmla="*/ 0 h 1422400"/>
              <a:gd name="connsiteX10" fmla="*/ 2247900 w 2247900"/>
              <a:gd name="connsiteY10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536700 w 2247900"/>
              <a:gd name="connsiteY7" fmla="*/ 330200 h 1422400"/>
              <a:gd name="connsiteX8" fmla="*/ 1879600 w 2247900"/>
              <a:gd name="connsiteY8" fmla="*/ 0 h 1422400"/>
              <a:gd name="connsiteX9" fmla="*/ 2247900 w 2247900"/>
              <a:gd name="connsiteY9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536700 w 2247900"/>
              <a:gd name="connsiteY7" fmla="*/ 330200 h 1422400"/>
              <a:gd name="connsiteX8" fmla="*/ 1879600 w 2247900"/>
              <a:gd name="connsiteY8" fmla="*/ 381000 h 1422400"/>
              <a:gd name="connsiteX9" fmla="*/ 2247900 w 2247900"/>
              <a:gd name="connsiteY9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536700 w 2247900"/>
              <a:gd name="connsiteY7" fmla="*/ 330200 h 1422400"/>
              <a:gd name="connsiteX8" fmla="*/ 1879600 w 2247900"/>
              <a:gd name="connsiteY8" fmla="*/ 381000 h 1422400"/>
              <a:gd name="connsiteX9" fmla="*/ 2247900 w 2247900"/>
              <a:gd name="connsiteY9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536700 w 2247900"/>
              <a:gd name="connsiteY7" fmla="*/ 330200 h 1422400"/>
              <a:gd name="connsiteX8" fmla="*/ 1879600 w 2247900"/>
              <a:gd name="connsiteY8" fmla="*/ 304800 h 1422400"/>
              <a:gd name="connsiteX9" fmla="*/ 2247900 w 2247900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04800 h 1422400"/>
              <a:gd name="connsiteX9" fmla="*/ 2095500 w 2095500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04800 h 1422400"/>
              <a:gd name="connsiteX9" fmla="*/ 1884680 w 2095500"/>
              <a:gd name="connsiteY9" fmla="*/ 294640 h 1422400"/>
              <a:gd name="connsiteX10" fmla="*/ 2095500 w 2095500"/>
              <a:gd name="connsiteY10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04800 h 1422400"/>
              <a:gd name="connsiteX9" fmla="*/ 1884680 w 2095500"/>
              <a:gd name="connsiteY9" fmla="*/ 294640 h 1422400"/>
              <a:gd name="connsiteX10" fmla="*/ 2095500 w 2095500"/>
              <a:gd name="connsiteY10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564640 w 2095500"/>
              <a:gd name="connsiteY8" fmla="*/ 332740 h 1422400"/>
              <a:gd name="connsiteX9" fmla="*/ 1879600 w 2095500"/>
              <a:gd name="connsiteY9" fmla="*/ 304800 h 1422400"/>
              <a:gd name="connsiteX10" fmla="*/ 1884680 w 2095500"/>
              <a:gd name="connsiteY10" fmla="*/ 294640 h 1422400"/>
              <a:gd name="connsiteX11" fmla="*/ 2095500 w 2095500"/>
              <a:gd name="connsiteY11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564640 w 2095500"/>
              <a:gd name="connsiteY8" fmla="*/ 332740 h 1422400"/>
              <a:gd name="connsiteX9" fmla="*/ 1879600 w 2095500"/>
              <a:gd name="connsiteY9" fmla="*/ 304800 h 1422400"/>
              <a:gd name="connsiteX10" fmla="*/ 1884680 w 2095500"/>
              <a:gd name="connsiteY10" fmla="*/ 294640 h 1422400"/>
              <a:gd name="connsiteX11" fmla="*/ 2095500 w 2095500"/>
              <a:gd name="connsiteY11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564640 w 2095500"/>
              <a:gd name="connsiteY8" fmla="*/ 332740 h 1422400"/>
              <a:gd name="connsiteX9" fmla="*/ 1879600 w 2095500"/>
              <a:gd name="connsiteY9" fmla="*/ 304800 h 1422400"/>
              <a:gd name="connsiteX10" fmla="*/ 2095500 w 2095500"/>
              <a:gd name="connsiteY10" fmla="*/ 0 h 1422400"/>
              <a:gd name="connsiteX0" fmla="*/ 0 w 2225463"/>
              <a:gd name="connsiteY0" fmla="*/ 1422400 h 1422400"/>
              <a:gd name="connsiteX1" fmla="*/ 177800 w 2225463"/>
              <a:gd name="connsiteY1" fmla="*/ 1168400 h 1422400"/>
              <a:gd name="connsiteX2" fmla="*/ 431800 w 2225463"/>
              <a:gd name="connsiteY2" fmla="*/ 1168400 h 1422400"/>
              <a:gd name="connsiteX3" fmla="*/ 584200 w 2225463"/>
              <a:gd name="connsiteY3" fmla="*/ 914400 h 1422400"/>
              <a:gd name="connsiteX4" fmla="*/ 876300 w 2225463"/>
              <a:gd name="connsiteY4" fmla="*/ 914400 h 1422400"/>
              <a:gd name="connsiteX5" fmla="*/ 1016000 w 2225463"/>
              <a:gd name="connsiteY5" fmla="*/ 635000 h 1422400"/>
              <a:gd name="connsiteX6" fmla="*/ 1308100 w 2225463"/>
              <a:gd name="connsiteY6" fmla="*/ 635000 h 1422400"/>
              <a:gd name="connsiteX7" fmla="*/ 1536700 w 2225463"/>
              <a:gd name="connsiteY7" fmla="*/ 330200 h 1422400"/>
              <a:gd name="connsiteX8" fmla="*/ 1564640 w 2225463"/>
              <a:gd name="connsiteY8" fmla="*/ 332740 h 1422400"/>
              <a:gd name="connsiteX9" fmla="*/ 1879600 w 2225463"/>
              <a:gd name="connsiteY9" fmla="*/ 304800 h 1422400"/>
              <a:gd name="connsiteX10" fmla="*/ 2189480 w 2225463"/>
              <a:gd name="connsiteY10" fmla="*/ 523240 h 1422400"/>
              <a:gd name="connsiteX11" fmla="*/ 2095500 w 2225463"/>
              <a:gd name="connsiteY11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564640 w 2095500"/>
              <a:gd name="connsiteY8" fmla="*/ 332740 h 1422400"/>
              <a:gd name="connsiteX9" fmla="*/ 1879600 w 2095500"/>
              <a:gd name="connsiteY9" fmla="*/ 304800 h 1422400"/>
              <a:gd name="connsiteX10" fmla="*/ 2095500 w 2095500"/>
              <a:gd name="connsiteY10" fmla="*/ 0 h 1422400"/>
              <a:gd name="connsiteX0" fmla="*/ 0 w 2309283"/>
              <a:gd name="connsiteY0" fmla="*/ 1422400 h 1422400"/>
              <a:gd name="connsiteX1" fmla="*/ 177800 w 2309283"/>
              <a:gd name="connsiteY1" fmla="*/ 1168400 h 1422400"/>
              <a:gd name="connsiteX2" fmla="*/ 431800 w 2309283"/>
              <a:gd name="connsiteY2" fmla="*/ 1168400 h 1422400"/>
              <a:gd name="connsiteX3" fmla="*/ 584200 w 2309283"/>
              <a:gd name="connsiteY3" fmla="*/ 914400 h 1422400"/>
              <a:gd name="connsiteX4" fmla="*/ 876300 w 2309283"/>
              <a:gd name="connsiteY4" fmla="*/ 914400 h 1422400"/>
              <a:gd name="connsiteX5" fmla="*/ 1016000 w 2309283"/>
              <a:gd name="connsiteY5" fmla="*/ 635000 h 1422400"/>
              <a:gd name="connsiteX6" fmla="*/ 1308100 w 2309283"/>
              <a:gd name="connsiteY6" fmla="*/ 635000 h 1422400"/>
              <a:gd name="connsiteX7" fmla="*/ 1536700 w 2309283"/>
              <a:gd name="connsiteY7" fmla="*/ 330200 h 1422400"/>
              <a:gd name="connsiteX8" fmla="*/ 1564640 w 2309283"/>
              <a:gd name="connsiteY8" fmla="*/ 332740 h 1422400"/>
              <a:gd name="connsiteX9" fmla="*/ 1879600 w 2309283"/>
              <a:gd name="connsiteY9" fmla="*/ 304800 h 1422400"/>
              <a:gd name="connsiteX10" fmla="*/ 2273300 w 2309283"/>
              <a:gd name="connsiteY10" fmla="*/ 538480 h 1422400"/>
              <a:gd name="connsiteX11" fmla="*/ 2095500 w 2309283"/>
              <a:gd name="connsiteY11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564640 w 2095500"/>
              <a:gd name="connsiteY8" fmla="*/ 332740 h 1422400"/>
              <a:gd name="connsiteX9" fmla="*/ 1879600 w 2095500"/>
              <a:gd name="connsiteY9" fmla="*/ 304800 h 1422400"/>
              <a:gd name="connsiteX10" fmla="*/ 2095500 w 2095500"/>
              <a:gd name="connsiteY10" fmla="*/ 0 h 1422400"/>
              <a:gd name="connsiteX0" fmla="*/ 0 w 2501477"/>
              <a:gd name="connsiteY0" fmla="*/ 1422400 h 1422400"/>
              <a:gd name="connsiteX1" fmla="*/ 177800 w 2501477"/>
              <a:gd name="connsiteY1" fmla="*/ 1168400 h 1422400"/>
              <a:gd name="connsiteX2" fmla="*/ 431800 w 2501477"/>
              <a:gd name="connsiteY2" fmla="*/ 1168400 h 1422400"/>
              <a:gd name="connsiteX3" fmla="*/ 584200 w 2501477"/>
              <a:gd name="connsiteY3" fmla="*/ 914400 h 1422400"/>
              <a:gd name="connsiteX4" fmla="*/ 876300 w 2501477"/>
              <a:gd name="connsiteY4" fmla="*/ 914400 h 1422400"/>
              <a:gd name="connsiteX5" fmla="*/ 1016000 w 2501477"/>
              <a:gd name="connsiteY5" fmla="*/ 635000 h 1422400"/>
              <a:gd name="connsiteX6" fmla="*/ 1308100 w 2501477"/>
              <a:gd name="connsiteY6" fmla="*/ 635000 h 1422400"/>
              <a:gd name="connsiteX7" fmla="*/ 1536700 w 2501477"/>
              <a:gd name="connsiteY7" fmla="*/ 330200 h 1422400"/>
              <a:gd name="connsiteX8" fmla="*/ 1564640 w 2501477"/>
              <a:gd name="connsiteY8" fmla="*/ 332740 h 1422400"/>
              <a:gd name="connsiteX9" fmla="*/ 2413000 w 2501477"/>
              <a:gd name="connsiteY9" fmla="*/ 609600 h 1422400"/>
              <a:gd name="connsiteX10" fmla="*/ 2095500 w 2501477"/>
              <a:gd name="connsiteY10" fmla="*/ 0 h 1422400"/>
              <a:gd name="connsiteX0" fmla="*/ 0 w 2555240"/>
              <a:gd name="connsiteY0" fmla="*/ 1422400 h 1422400"/>
              <a:gd name="connsiteX1" fmla="*/ 177800 w 2555240"/>
              <a:gd name="connsiteY1" fmla="*/ 1168400 h 1422400"/>
              <a:gd name="connsiteX2" fmla="*/ 431800 w 2555240"/>
              <a:gd name="connsiteY2" fmla="*/ 1168400 h 1422400"/>
              <a:gd name="connsiteX3" fmla="*/ 584200 w 2555240"/>
              <a:gd name="connsiteY3" fmla="*/ 914400 h 1422400"/>
              <a:gd name="connsiteX4" fmla="*/ 876300 w 2555240"/>
              <a:gd name="connsiteY4" fmla="*/ 914400 h 1422400"/>
              <a:gd name="connsiteX5" fmla="*/ 1016000 w 2555240"/>
              <a:gd name="connsiteY5" fmla="*/ 635000 h 1422400"/>
              <a:gd name="connsiteX6" fmla="*/ 1308100 w 2555240"/>
              <a:gd name="connsiteY6" fmla="*/ 635000 h 1422400"/>
              <a:gd name="connsiteX7" fmla="*/ 1536700 w 2555240"/>
              <a:gd name="connsiteY7" fmla="*/ 330200 h 1422400"/>
              <a:gd name="connsiteX8" fmla="*/ 1564640 w 2555240"/>
              <a:gd name="connsiteY8" fmla="*/ 332740 h 1422400"/>
              <a:gd name="connsiteX9" fmla="*/ 2413000 w 2555240"/>
              <a:gd name="connsiteY9" fmla="*/ 609600 h 1422400"/>
              <a:gd name="connsiteX10" fmla="*/ 2418080 w 2555240"/>
              <a:gd name="connsiteY10" fmla="*/ 226060 h 1422400"/>
              <a:gd name="connsiteX11" fmla="*/ 2095500 w 2555240"/>
              <a:gd name="connsiteY11" fmla="*/ 0 h 1422400"/>
              <a:gd name="connsiteX0" fmla="*/ 0 w 2501477"/>
              <a:gd name="connsiteY0" fmla="*/ 1422400 h 1422400"/>
              <a:gd name="connsiteX1" fmla="*/ 177800 w 2501477"/>
              <a:gd name="connsiteY1" fmla="*/ 1168400 h 1422400"/>
              <a:gd name="connsiteX2" fmla="*/ 431800 w 2501477"/>
              <a:gd name="connsiteY2" fmla="*/ 1168400 h 1422400"/>
              <a:gd name="connsiteX3" fmla="*/ 584200 w 2501477"/>
              <a:gd name="connsiteY3" fmla="*/ 914400 h 1422400"/>
              <a:gd name="connsiteX4" fmla="*/ 876300 w 2501477"/>
              <a:gd name="connsiteY4" fmla="*/ 914400 h 1422400"/>
              <a:gd name="connsiteX5" fmla="*/ 1016000 w 2501477"/>
              <a:gd name="connsiteY5" fmla="*/ 635000 h 1422400"/>
              <a:gd name="connsiteX6" fmla="*/ 1308100 w 2501477"/>
              <a:gd name="connsiteY6" fmla="*/ 635000 h 1422400"/>
              <a:gd name="connsiteX7" fmla="*/ 1536700 w 2501477"/>
              <a:gd name="connsiteY7" fmla="*/ 330200 h 1422400"/>
              <a:gd name="connsiteX8" fmla="*/ 1564640 w 2501477"/>
              <a:gd name="connsiteY8" fmla="*/ 332740 h 1422400"/>
              <a:gd name="connsiteX9" fmla="*/ 2413000 w 2501477"/>
              <a:gd name="connsiteY9" fmla="*/ 609600 h 1422400"/>
              <a:gd name="connsiteX10" fmla="*/ 2095500 w 2501477"/>
              <a:gd name="connsiteY10" fmla="*/ 0 h 1422400"/>
              <a:gd name="connsiteX0" fmla="*/ 0 w 2161646"/>
              <a:gd name="connsiteY0" fmla="*/ 1422400 h 1422400"/>
              <a:gd name="connsiteX1" fmla="*/ 177800 w 2161646"/>
              <a:gd name="connsiteY1" fmla="*/ 1168400 h 1422400"/>
              <a:gd name="connsiteX2" fmla="*/ 431800 w 2161646"/>
              <a:gd name="connsiteY2" fmla="*/ 1168400 h 1422400"/>
              <a:gd name="connsiteX3" fmla="*/ 584200 w 2161646"/>
              <a:gd name="connsiteY3" fmla="*/ 914400 h 1422400"/>
              <a:gd name="connsiteX4" fmla="*/ 876300 w 2161646"/>
              <a:gd name="connsiteY4" fmla="*/ 914400 h 1422400"/>
              <a:gd name="connsiteX5" fmla="*/ 1016000 w 2161646"/>
              <a:gd name="connsiteY5" fmla="*/ 635000 h 1422400"/>
              <a:gd name="connsiteX6" fmla="*/ 1308100 w 2161646"/>
              <a:gd name="connsiteY6" fmla="*/ 635000 h 1422400"/>
              <a:gd name="connsiteX7" fmla="*/ 1536700 w 2161646"/>
              <a:gd name="connsiteY7" fmla="*/ 330200 h 1422400"/>
              <a:gd name="connsiteX8" fmla="*/ 1564640 w 2161646"/>
              <a:gd name="connsiteY8" fmla="*/ 332740 h 1422400"/>
              <a:gd name="connsiteX9" fmla="*/ 1879600 w 2161646"/>
              <a:gd name="connsiteY9" fmla="*/ 381000 h 1422400"/>
              <a:gd name="connsiteX10" fmla="*/ 2095500 w 2161646"/>
              <a:gd name="connsiteY10" fmla="*/ 0 h 1422400"/>
              <a:gd name="connsiteX0" fmla="*/ 0 w 2161646"/>
              <a:gd name="connsiteY0" fmla="*/ 1422400 h 1422400"/>
              <a:gd name="connsiteX1" fmla="*/ 177800 w 2161646"/>
              <a:gd name="connsiteY1" fmla="*/ 1168400 h 1422400"/>
              <a:gd name="connsiteX2" fmla="*/ 431800 w 2161646"/>
              <a:gd name="connsiteY2" fmla="*/ 1168400 h 1422400"/>
              <a:gd name="connsiteX3" fmla="*/ 584200 w 2161646"/>
              <a:gd name="connsiteY3" fmla="*/ 914400 h 1422400"/>
              <a:gd name="connsiteX4" fmla="*/ 876300 w 2161646"/>
              <a:gd name="connsiteY4" fmla="*/ 914400 h 1422400"/>
              <a:gd name="connsiteX5" fmla="*/ 1016000 w 2161646"/>
              <a:gd name="connsiteY5" fmla="*/ 635000 h 1422400"/>
              <a:gd name="connsiteX6" fmla="*/ 1308100 w 2161646"/>
              <a:gd name="connsiteY6" fmla="*/ 635000 h 1422400"/>
              <a:gd name="connsiteX7" fmla="*/ 1536700 w 2161646"/>
              <a:gd name="connsiteY7" fmla="*/ 330200 h 1422400"/>
              <a:gd name="connsiteX8" fmla="*/ 1564640 w 2161646"/>
              <a:gd name="connsiteY8" fmla="*/ 561340 h 1422400"/>
              <a:gd name="connsiteX9" fmla="*/ 1879600 w 2161646"/>
              <a:gd name="connsiteY9" fmla="*/ 381000 h 1422400"/>
              <a:gd name="connsiteX10" fmla="*/ 2095500 w 2161646"/>
              <a:gd name="connsiteY10" fmla="*/ 0 h 1422400"/>
              <a:gd name="connsiteX0" fmla="*/ 0 w 2161646"/>
              <a:gd name="connsiteY0" fmla="*/ 1422400 h 1422400"/>
              <a:gd name="connsiteX1" fmla="*/ 177800 w 2161646"/>
              <a:gd name="connsiteY1" fmla="*/ 1168400 h 1422400"/>
              <a:gd name="connsiteX2" fmla="*/ 431800 w 2161646"/>
              <a:gd name="connsiteY2" fmla="*/ 1168400 h 1422400"/>
              <a:gd name="connsiteX3" fmla="*/ 584200 w 2161646"/>
              <a:gd name="connsiteY3" fmla="*/ 914400 h 1422400"/>
              <a:gd name="connsiteX4" fmla="*/ 876300 w 2161646"/>
              <a:gd name="connsiteY4" fmla="*/ 914400 h 1422400"/>
              <a:gd name="connsiteX5" fmla="*/ 1016000 w 2161646"/>
              <a:gd name="connsiteY5" fmla="*/ 635000 h 1422400"/>
              <a:gd name="connsiteX6" fmla="*/ 1308100 w 2161646"/>
              <a:gd name="connsiteY6" fmla="*/ 635000 h 1422400"/>
              <a:gd name="connsiteX7" fmla="*/ 1536700 w 2161646"/>
              <a:gd name="connsiteY7" fmla="*/ 330200 h 1422400"/>
              <a:gd name="connsiteX8" fmla="*/ 1879600 w 2161646"/>
              <a:gd name="connsiteY8" fmla="*/ 381000 h 1422400"/>
              <a:gd name="connsiteX9" fmla="*/ 2095500 w 2161646"/>
              <a:gd name="connsiteY9" fmla="*/ 0 h 1422400"/>
              <a:gd name="connsiteX0" fmla="*/ 0 w 2542646"/>
              <a:gd name="connsiteY0" fmla="*/ 1422400 h 1422400"/>
              <a:gd name="connsiteX1" fmla="*/ 177800 w 2542646"/>
              <a:gd name="connsiteY1" fmla="*/ 1168400 h 1422400"/>
              <a:gd name="connsiteX2" fmla="*/ 431800 w 2542646"/>
              <a:gd name="connsiteY2" fmla="*/ 1168400 h 1422400"/>
              <a:gd name="connsiteX3" fmla="*/ 584200 w 2542646"/>
              <a:gd name="connsiteY3" fmla="*/ 914400 h 1422400"/>
              <a:gd name="connsiteX4" fmla="*/ 876300 w 2542646"/>
              <a:gd name="connsiteY4" fmla="*/ 914400 h 1422400"/>
              <a:gd name="connsiteX5" fmla="*/ 1016000 w 2542646"/>
              <a:gd name="connsiteY5" fmla="*/ 635000 h 1422400"/>
              <a:gd name="connsiteX6" fmla="*/ 1308100 w 2542646"/>
              <a:gd name="connsiteY6" fmla="*/ 635000 h 1422400"/>
              <a:gd name="connsiteX7" fmla="*/ 1536700 w 2542646"/>
              <a:gd name="connsiteY7" fmla="*/ 330200 h 1422400"/>
              <a:gd name="connsiteX8" fmla="*/ 1879600 w 2542646"/>
              <a:gd name="connsiteY8" fmla="*/ 381000 h 1422400"/>
              <a:gd name="connsiteX9" fmla="*/ 2476500 w 2542646"/>
              <a:gd name="connsiteY9" fmla="*/ 0 h 1422400"/>
              <a:gd name="connsiteX0" fmla="*/ 0 w 2542646"/>
              <a:gd name="connsiteY0" fmla="*/ 1422400 h 1422400"/>
              <a:gd name="connsiteX1" fmla="*/ 177800 w 2542646"/>
              <a:gd name="connsiteY1" fmla="*/ 1168400 h 1422400"/>
              <a:gd name="connsiteX2" fmla="*/ 431800 w 2542646"/>
              <a:gd name="connsiteY2" fmla="*/ 1168400 h 1422400"/>
              <a:gd name="connsiteX3" fmla="*/ 584200 w 2542646"/>
              <a:gd name="connsiteY3" fmla="*/ 914400 h 1422400"/>
              <a:gd name="connsiteX4" fmla="*/ 876300 w 2542646"/>
              <a:gd name="connsiteY4" fmla="*/ 914400 h 1422400"/>
              <a:gd name="connsiteX5" fmla="*/ 1016000 w 2542646"/>
              <a:gd name="connsiteY5" fmla="*/ 635000 h 1422400"/>
              <a:gd name="connsiteX6" fmla="*/ 1308100 w 2542646"/>
              <a:gd name="connsiteY6" fmla="*/ 635000 h 1422400"/>
              <a:gd name="connsiteX7" fmla="*/ 1536700 w 2542646"/>
              <a:gd name="connsiteY7" fmla="*/ 330200 h 1422400"/>
              <a:gd name="connsiteX8" fmla="*/ 1879600 w 2542646"/>
              <a:gd name="connsiteY8" fmla="*/ 381000 h 1422400"/>
              <a:gd name="connsiteX9" fmla="*/ 2476500 w 2542646"/>
              <a:gd name="connsiteY9" fmla="*/ 0 h 1422400"/>
              <a:gd name="connsiteX0" fmla="*/ 0 w 2161646"/>
              <a:gd name="connsiteY0" fmla="*/ 1422400 h 1422400"/>
              <a:gd name="connsiteX1" fmla="*/ 177800 w 2161646"/>
              <a:gd name="connsiteY1" fmla="*/ 1168400 h 1422400"/>
              <a:gd name="connsiteX2" fmla="*/ 431800 w 2161646"/>
              <a:gd name="connsiteY2" fmla="*/ 1168400 h 1422400"/>
              <a:gd name="connsiteX3" fmla="*/ 584200 w 2161646"/>
              <a:gd name="connsiteY3" fmla="*/ 914400 h 1422400"/>
              <a:gd name="connsiteX4" fmla="*/ 876300 w 2161646"/>
              <a:gd name="connsiteY4" fmla="*/ 914400 h 1422400"/>
              <a:gd name="connsiteX5" fmla="*/ 1016000 w 2161646"/>
              <a:gd name="connsiteY5" fmla="*/ 635000 h 1422400"/>
              <a:gd name="connsiteX6" fmla="*/ 1308100 w 2161646"/>
              <a:gd name="connsiteY6" fmla="*/ 635000 h 1422400"/>
              <a:gd name="connsiteX7" fmla="*/ 1536700 w 2161646"/>
              <a:gd name="connsiteY7" fmla="*/ 330200 h 1422400"/>
              <a:gd name="connsiteX8" fmla="*/ 1879600 w 2161646"/>
              <a:gd name="connsiteY8" fmla="*/ 381000 h 1422400"/>
              <a:gd name="connsiteX9" fmla="*/ 2095500 w 2161646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81000 h 1422400"/>
              <a:gd name="connsiteX9" fmla="*/ 2095500 w 2095500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81000 h 1422400"/>
              <a:gd name="connsiteX9" fmla="*/ 2095500 w 2095500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81000 h 1422400"/>
              <a:gd name="connsiteX9" fmla="*/ 2095500 w 2095500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04800 h 1422400"/>
              <a:gd name="connsiteX9" fmla="*/ 2095500 w 2095500"/>
              <a:gd name="connsiteY9" fmla="*/ 0 h 1422400"/>
              <a:gd name="connsiteX0" fmla="*/ 0 w 2515023"/>
              <a:gd name="connsiteY0" fmla="*/ 1422400 h 1422400"/>
              <a:gd name="connsiteX1" fmla="*/ 177800 w 2515023"/>
              <a:gd name="connsiteY1" fmla="*/ 1168400 h 1422400"/>
              <a:gd name="connsiteX2" fmla="*/ 431800 w 2515023"/>
              <a:gd name="connsiteY2" fmla="*/ 1168400 h 1422400"/>
              <a:gd name="connsiteX3" fmla="*/ 584200 w 2515023"/>
              <a:gd name="connsiteY3" fmla="*/ 914400 h 1422400"/>
              <a:gd name="connsiteX4" fmla="*/ 876300 w 2515023"/>
              <a:gd name="connsiteY4" fmla="*/ 914400 h 1422400"/>
              <a:gd name="connsiteX5" fmla="*/ 1016000 w 2515023"/>
              <a:gd name="connsiteY5" fmla="*/ 635000 h 1422400"/>
              <a:gd name="connsiteX6" fmla="*/ 1308100 w 2515023"/>
              <a:gd name="connsiteY6" fmla="*/ 635000 h 1422400"/>
              <a:gd name="connsiteX7" fmla="*/ 1536700 w 2515023"/>
              <a:gd name="connsiteY7" fmla="*/ 330200 h 1422400"/>
              <a:gd name="connsiteX8" fmla="*/ 1879600 w 2515023"/>
              <a:gd name="connsiteY8" fmla="*/ 304800 h 1422400"/>
              <a:gd name="connsiteX9" fmla="*/ 2479040 w 2515023"/>
              <a:gd name="connsiteY9" fmla="*/ 294640 h 1422400"/>
              <a:gd name="connsiteX10" fmla="*/ 2095500 w 2515023"/>
              <a:gd name="connsiteY10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04800 h 1422400"/>
              <a:gd name="connsiteX9" fmla="*/ 2095500 w 2095500"/>
              <a:gd name="connsiteY9" fmla="*/ 0 h 1422400"/>
              <a:gd name="connsiteX0" fmla="*/ 7620 w 2103120"/>
              <a:gd name="connsiteY0" fmla="*/ 1422400 h 1424940"/>
              <a:gd name="connsiteX1" fmla="*/ 0 w 2103120"/>
              <a:gd name="connsiteY1" fmla="*/ 1424940 h 1424940"/>
              <a:gd name="connsiteX2" fmla="*/ 185420 w 2103120"/>
              <a:gd name="connsiteY2" fmla="*/ 1168400 h 1424940"/>
              <a:gd name="connsiteX3" fmla="*/ 439420 w 2103120"/>
              <a:gd name="connsiteY3" fmla="*/ 1168400 h 1424940"/>
              <a:gd name="connsiteX4" fmla="*/ 591820 w 2103120"/>
              <a:gd name="connsiteY4" fmla="*/ 914400 h 1424940"/>
              <a:gd name="connsiteX5" fmla="*/ 883920 w 2103120"/>
              <a:gd name="connsiteY5" fmla="*/ 914400 h 1424940"/>
              <a:gd name="connsiteX6" fmla="*/ 1023620 w 2103120"/>
              <a:gd name="connsiteY6" fmla="*/ 635000 h 1424940"/>
              <a:gd name="connsiteX7" fmla="*/ 1315720 w 2103120"/>
              <a:gd name="connsiteY7" fmla="*/ 635000 h 1424940"/>
              <a:gd name="connsiteX8" fmla="*/ 1544320 w 2103120"/>
              <a:gd name="connsiteY8" fmla="*/ 330200 h 1424940"/>
              <a:gd name="connsiteX9" fmla="*/ 1887220 w 2103120"/>
              <a:gd name="connsiteY9" fmla="*/ 304800 h 1424940"/>
              <a:gd name="connsiteX10" fmla="*/ 2103120 w 2103120"/>
              <a:gd name="connsiteY10" fmla="*/ 0 h 1424940"/>
              <a:gd name="connsiteX0" fmla="*/ 416560 w 2512060"/>
              <a:gd name="connsiteY0" fmla="*/ 1422400 h 1424940"/>
              <a:gd name="connsiteX1" fmla="*/ 408940 w 2512060"/>
              <a:gd name="connsiteY1" fmla="*/ 1424940 h 1424940"/>
              <a:gd name="connsiteX2" fmla="*/ 594360 w 2512060"/>
              <a:gd name="connsiteY2" fmla="*/ 1168400 h 1424940"/>
              <a:gd name="connsiteX3" fmla="*/ 848360 w 2512060"/>
              <a:gd name="connsiteY3" fmla="*/ 1168400 h 1424940"/>
              <a:gd name="connsiteX4" fmla="*/ 1000760 w 2512060"/>
              <a:gd name="connsiteY4" fmla="*/ 914400 h 1424940"/>
              <a:gd name="connsiteX5" fmla="*/ 1292860 w 2512060"/>
              <a:gd name="connsiteY5" fmla="*/ 914400 h 1424940"/>
              <a:gd name="connsiteX6" fmla="*/ 1432560 w 2512060"/>
              <a:gd name="connsiteY6" fmla="*/ 635000 h 1424940"/>
              <a:gd name="connsiteX7" fmla="*/ 1724660 w 2512060"/>
              <a:gd name="connsiteY7" fmla="*/ 635000 h 1424940"/>
              <a:gd name="connsiteX8" fmla="*/ 1953260 w 2512060"/>
              <a:gd name="connsiteY8" fmla="*/ 330200 h 1424940"/>
              <a:gd name="connsiteX9" fmla="*/ 2296160 w 2512060"/>
              <a:gd name="connsiteY9" fmla="*/ 304800 h 1424940"/>
              <a:gd name="connsiteX10" fmla="*/ 2512060 w 2512060"/>
              <a:gd name="connsiteY10" fmla="*/ 0 h 1424940"/>
              <a:gd name="connsiteX0" fmla="*/ 416560 w 2296160"/>
              <a:gd name="connsiteY0" fmla="*/ 1117600 h 1120140"/>
              <a:gd name="connsiteX1" fmla="*/ 408940 w 2296160"/>
              <a:gd name="connsiteY1" fmla="*/ 1120140 h 1120140"/>
              <a:gd name="connsiteX2" fmla="*/ 594360 w 2296160"/>
              <a:gd name="connsiteY2" fmla="*/ 863600 h 1120140"/>
              <a:gd name="connsiteX3" fmla="*/ 848360 w 2296160"/>
              <a:gd name="connsiteY3" fmla="*/ 863600 h 1120140"/>
              <a:gd name="connsiteX4" fmla="*/ 1000760 w 2296160"/>
              <a:gd name="connsiteY4" fmla="*/ 609600 h 1120140"/>
              <a:gd name="connsiteX5" fmla="*/ 1292860 w 2296160"/>
              <a:gd name="connsiteY5" fmla="*/ 609600 h 1120140"/>
              <a:gd name="connsiteX6" fmla="*/ 1432560 w 2296160"/>
              <a:gd name="connsiteY6" fmla="*/ 330200 h 1120140"/>
              <a:gd name="connsiteX7" fmla="*/ 1724660 w 2296160"/>
              <a:gd name="connsiteY7" fmla="*/ 330200 h 1120140"/>
              <a:gd name="connsiteX8" fmla="*/ 1953260 w 2296160"/>
              <a:gd name="connsiteY8" fmla="*/ 25400 h 1120140"/>
              <a:gd name="connsiteX9" fmla="*/ 2296160 w 2296160"/>
              <a:gd name="connsiteY9" fmla="*/ 0 h 1120140"/>
              <a:gd name="connsiteX0" fmla="*/ 416560 w 1953260"/>
              <a:gd name="connsiteY0" fmla="*/ 1092200 h 1094740"/>
              <a:gd name="connsiteX1" fmla="*/ 408940 w 1953260"/>
              <a:gd name="connsiteY1" fmla="*/ 1094740 h 1094740"/>
              <a:gd name="connsiteX2" fmla="*/ 594360 w 1953260"/>
              <a:gd name="connsiteY2" fmla="*/ 838200 h 1094740"/>
              <a:gd name="connsiteX3" fmla="*/ 848360 w 1953260"/>
              <a:gd name="connsiteY3" fmla="*/ 838200 h 1094740"/>
              <a:gd name="connsiteX4" fmla="*/ 1000760 w 1953260"/>
              <a:gd name="connsiteY4" fmla="*/ 584200 h 1094740"/>
              <a:gd name="connsiteX5" fmla="*/ 1292860 w 1953260"/>
              <a:gd name="connsiteY5" fmla="*/ 584200 h 1094740"/>
              <a:gd name="connsiteX6" fmla="*/ 1432560 w 1953260"/>
              <a:gd name="connsiteY6" fmla="*/ 304800 h 1094740"/>
              <a:gd name="connsiteX7" fmla="*/ 1724660 w 1953260"/>
              <a:gd name="connsiteY7" fmla="*/ 304800 h 1094740"/>
              <a:gd name="connsiteX8" fmla="*/ 1953260 w 1953260"/>
              <a:gd name="connsiteY8" fmla="*/ 0 h 1094740"/>
              <a:gd name="connsiteX0" fmla="*/ 416560 w 1993053"/>
              <a:gd name="connsiteY0" fmla="*/ 1143423 h 1145963"/>
              <a:gd name="connsiteX1" fmla="*/ 408940 w 1993053"/>
              <a:gd name="connsiteY1" fmla="*/ 1145963 h 1145963"/>
              <a:gd name="connsiteX2" fmla="*/ 594360 w 1993053"/>
              <a:gd name="connsiteY2" fmla="*/ 889423 h 1145963"/>
              <a:gd name="connsiteX3" fmla="*/ 848360 w 1993053"/>
              <a:gd name="connsiteY3" fmla="*/ 889423 h 1145963"/>
              <a:gd name="connsiteX4" fmla="*/ 1000760 w 1993053"/>
              <a:gd name="connsiteY4" fmla="*/ 635423 h 1145963"/>
              <a:gd name="connsiteX5" fmla="*/ 1292860 w 1993053"/>
              <a:gd name="connsiteY5" fmla="*/ 635423 h 1145963"/>
              <a:gd name="connsiteX6" fmla="*/ 1432560 w 1993053"/>
              <a:gd name="connsiteY6" fmla="*/ 356023 h 1145963"/>
              <a:gd name="connsiteX7" fmla="*/ 1724660 w 1993053"/>
              <a:gd name="connsiteY7" fmla="*/ 356023 h 1145963"/>
              <a:gd name="connsiteX8" fmla="*/ 1953260 w 1993053"/>
              <a:gd name="connsiteY8" fmla="*/ 51223 h 1145963"/>
              <a:gd name="connsiteX9" fmla="*/ 1963420 w 1993053"/>
              <a:gd name="connsiteY9" fmla="*/ 48683 h 1145963"/>
              <a:gd name="connsiteX0" fmla="*/ 416560 w 1953260"/>
              <a:gd name="connsiteY0" fmla="*/ 1092200 h 1094740"/>
              <a:gd name="connsiteX1" fmla="*/ 408940 w 1953260"/>
              <a:gd name="connsiteY1" fmla="*/ 1094740 h 1094740"/>
              <a:gd name="connsiteX2" fmla="*/ 594360 w 1953260"/>
              <a:gd name="connsiteY2" fmla="*/ 838200 h 1094740"/>
              <a:gd name="connsiteX3" fmla="*/ 848360 w 1953260"/>
              <a:gd name="connsiteY3" fmla="*/ 838200 h 1094740"/>
              <a:gd name="connsiteX4" fmla="*/ 1000760 w 1953260"/>
              <a:gd name="connsiteY4" fmla="*/ 584200 h 1094740"/>
              <a:gd name="connsiteX5" fmla="*/ 1292860 w 1953260"/>
              <a:gd name="connsiteY5" fmla="*/ 584200 h 1094740"/>
              <a:gd name="connsiteX6" fmla="*/ 1432560 w 1953260"/>
              <a:gd name="connsiteY6" fmla="*/ 304800 h 1094740"/>
              <a:gd name="connsiteX7" fmla="*/ 1724660 w 1953260"/>
              <a:gd name="connsiteY7" fmla="*/ 304800 h 1094740"/>
              <a:gd name="connsiteX8" fmla="*/ 1953260 w 1953260"/>
              <a:gd name="connsiteY8" fmla="*/ 0 h 10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3260" h="1094740">
                <a:moveTo>
                  <a:pt x="416560" y="1092200"/>
                </a:moveTo>
                <a:cubicBezTo>
                  <a:pt x="414020" y="1093047"/>
                  <a:pt x="0" y="1093893"/>
                  <a:pt x="408940" y="1094740"/>
                </a:cubicBezTo>
                <a:lnTo>
                  <a:pt x="594360" y="838200"/>
                </a:lnTo>
                <a:lnTo>
                  <a:pt x="848360" y="838200"/>
                </a:lnTo>
                <a:lnTo>
                  <a:pt x="1000760" y="584200"/>
                </a:lnTo>
                <a:lnTo>
                  <a:pt x="1292860" y="584200"/>
                </a:lnTo>
                <a:lnTo>
                  <a:pt x="1432560" y="304800"/>
                </a:lnTo>
                <a:lnTo>
                  <a:pt x="1724660" y="304800"/>
                </a:lnTo>
                <a:lnTo>
                  <a:pt x="1953260" y="0"/>
                </a:ln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9600" y="4268788"/>
            <a:ext cx="228600" cy="746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-304800" y="41148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i="1" dirty="0" smtClean="0">
                <a:solidFill>
                  <a:schemeClr val="tx1"/>
                </a:solidFill>
                <a:latin typeface="Palatino Linotype" pitchFamily="18" charset="0"/>
                <a:ea typeface="MS UI Gothic" pitchFamily="34" charset="-128"/>
              </a:rPr>
              <a:t>K</a:t>
            </a:r>
            <a:r>
              <a:rPr lang="en-US" sz="20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= 1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219200" y="1600200"/>
            <a:ext cx="4953000" cy="2133600"/>
            <a:chOff x="1219200" y="1600200"/>
            <a:chExt cx="4953000" cy="21336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1295400" y="2971800"/>
              <a:ext cx="1295400" cy="2286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219200" y="1600200"/>
              <a:ext cx="495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+mj-lt"/>
                </a:rPr>
                <a:t>  Measure client uptake speed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+mj-lt"/>
                </a:rPr>
                <a:t>  If higher, increase </a:t>
              </a:r>
              <a:r>
                <a:rPr lang="en-US" sz="2000" b="1" i="1" dirty="0" smtClean="0">
                  <a:latin typeface="Palatino Linotype" pitchFamily="18" charset="0"/>
                  <a:ea typeface="MS UI Gothic" pitchFamily="34" charset="-128"/>
                </a:rPr>
                <a:t>K</a:t>
              </a:r>
              <a:r>
                <a:rPr lang="en-US" sz="2400" dirty="0" smtClean="0">
                  <a:latin typeface="+mj-lt"/>
                </a:rPr>
                <a:t> by 1 and repeat</a:t>
              </a:r>
            </a:p>
            <a:p>
              <a:endParaRPr lang="en-US" sz="2400" dirty="0">
                <a:latin typeface="+mj-lt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914400" y="3124200"/>
            <a:ext cx="6553200" cy="158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752600" y="2895600"/>
            <a:ext cx="5486400" cy="1592997"/>
            <a:chOff x="1752600" y="2895600"/>
            <a:chExt cx="5486400" cy="1592997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857500" y="3162300"/>
              <a:ext cx="838200" cy="304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752600" y="3657600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Client saturated, </a:t>
              </a:r>
            </a:p>
            <a:p>
              <a:r>
                <a:rPr lang="en-US" sz="2400" dirty="0" smtClean="0">
                  <a:latin typeface="+mj-lt"/>
                </a:rPr>
                <a:t>enter next phase</a:t>
              </a:r>
            </a:p>
          </p:txBody>
        </p:sp>
      </p:grpSp>
      <p:sp>
        <p:nvSpPr>
          <p:cNvPr id="55" name="Freeform 54"/>
          <p:cNvSpPr/>
          <p:nvPr/>
        </p:nvSpPr>
        <p:spPr>
          <a:xfrm>
            <a:off x="2686050" y="2819399"/>
            <a:ext cx="4095750" cy="657225"/>
          </a:xfrm>
          <a:custGeom>
            <a:avLst/>
            <a:gdLst>
              <a:gd name="connsiteX0" fmla="*/ 0 w 4376738"/>
              <a:gd name="connsiteY0" fmla="*/ 290512 h 614362"/>
              <a:gd name="connsiteX1" fmla="*/ 323850 w 4376738"/>
              <a:gd name="connsiteY1" fmla="*/ 285750 h 614362"/>
              <a:gd name="connsiteX2" fmla="*/ 519113 w 4376738"/>
              <a:gd name="connsiteY2" fmla="*/ 0 h 614362"/>
              <a:gd name="connsiteX3" fmla="*/ 1452563 w 4376738"/>
              <a:gd name="connsiteY3" fmla="*/ 0 h 614362"/>
              <a:gd name="connsiteX4" fmla="*/ 1657350 w 4376738"/>
              <a:gd name="connsiteY4" fmla="*/ 285750 h 614362"/>
              <a:gd name="connsiteX5" fmla="*/ 2757488 w 4376738"/>
              <a:gd name="connsiteY5" fmla="*/ 280987 h 614362"/>
              <a:gd name="connsiteX6" fmla="*/ 2976563 w 4376738"/>
              <a:gd name="connsiteY6" fmla="*/ 614362 h 614362"/>
              <a:gd name="connsiteX7" fmla="*/ 3295650 w 4376738"/>
              <a:gd name="connsiteY7" fmla="*/ 614362 h 614362"/>
              <a:gd name="connsiteX8" fmla="*/ 3524250 w 4376738"/>
              <a:gd name="connsiteY8" fmla="*/ 266700 h 614362"/>
              <a:gd name="connsiteX9" fmla="*/ 4286250 w 4376738"/>
              <a:gd name="connsiteY9" fmla="*/ 266700 h 614362"/>
              <a:gd name="connsiteX10" fmla="*/ 4376738 w 4376738"/>
              <a:gd name="connsiteY10" fmla="*/ 266700 h 614362"/>
              <a:gd name="connsiteX0" fmla="*/ 0 w 4376738"/>
              <a:gd name="connsiteY0" fmla="*/ 305072 h 628922"/>
              <a:gd name="connsiteX1" fmla="*/ 323850 w 4376738"/>
              <a:gd name="connsiteY1" fmla="*/ 300310 h 628922"/>
              <a:gd name="connsiteX2" fmla="*/ 519113 w 4376738"/>
              <a:gd name="connsiteY2" fmla="*/ 14560 h 628922"/>
              <a:gd name="connsiteX3" fmla="*/ 1052162 w 4376738"/>
              <a:gd name="connsiteY3" fmla="*/ 0 h 628922"/>
              <a:gd name="connsiteX4" fmla="*/ 1452563 w 4376738"/>
              <a:gd name="connsiteY4" fmla="*/ 14560 h 628922"/>
              <a:gd name="connsiteX5" fmla="*/ 1657350 w 4376738"/>
              <a:gd name="connsiteY5" fmla="*/ 300310 h 628922"/>
              <a:gd name="connsiteX6" fmla="*/ 2757488 w 4376738"/>
              <a:gd name="connsiteY6" fmla="*/ 295547 h 628922"/>
              <a:gd name="connsiteX7" fmla="*/ 2976563 w 4376738"/>
              <a:gd name="connsiteY7" fmla="*/ 628922 h 628922"/>
              <a:gd name="connsiteX8" fmla="*/ 3295650 w 4376738"/>
              <a:gd name="connsiteY8" fmla="*/ 628922 h 628922"/>
              <a:gd name="connsiteX9" fmla="*/ 3524250 w 4376738"/>
              <a:gd name="connsiteY9" fmla="*/ 281260 h 628922"/>
              <a:gd name="connsiteX10" fmla="*/ 4286250 w 4376738"/>
              <a:gd name="connsiteY10" fmla="*/ 281260 h 628922"/>
              <a:gd name="connsiteX11" fmla="*/ 4376738 w 4376738"/>
              <a:gd name="connsiteY11" fmla="*/ 281260 h 628922"/>
              <a:gd name="connsiteX0" fmla="*/ 0 w 4376738"/>
              <a:gd name="connsiteY0" fmla="*/ 290512 h 614362"/>
              <a:gd name="connsiteX1" fmla="*/ 323850 w 4376738"/>
              <a:gd name="connsiteY1" fmla="*/ 285750 h 614362"/>
              <a:gd name="connsiteX2" fmla="*/ 519113 w 4376738"/>
              <a:gd name="connsiteY2" fmla="*/ 0 h 614362"/>
              <a:gd name="connsiteX3" fmla="*/ 712492 w 4376738"/>
              <a:gd name="connsiteY3" fmla="*/ 261937 h 614362"/>
              <a:gd name="connsiteX4" fmla="*/ 1452563 w 4376738"/>
              <a:gd name="connsiteY4" fmla="*/ 0 h 614362"/>
              <a:gd name="connsiteX5" fmla="*/ 1657350 w 4376738"/>
              <a:gd name="connsiteY5" fmla="*/ 285750 h 614362"/>
              <a:gd name="connsiteX6" fmla="*/ 2757488 w 4376738"/>
              <a:gd name="connsiteY6" fmla="*/ 280987 h 614362"/>
              <a:gd name="connsiteX7" fmla="*/ 2976563 w 4376738"/>
              <a:gd name="connsiteY7" fmla="*/ 614362 h 614362"/>
              <a:gd name="connsiteX8" fmla="*/ 3295650 w 4376738"/>
              <a:gd name="connsiteY8" fmla="*/ 614362 h 614362"/>
              <a:gd name="connsiteX9" fmla="*/ 3524250 w 4376738"/>
              <a:gd name="connsiteY9" fmla="*/ 266700 h 614362"/>
              <a:gd name="connsiteX10" fmla="*/ 4286250 w 4376738"/>
              <a:gd name="connsiteY10" fmla="*/ 266700 h 614362"/>
              <a:gd name="connsiteX11" fmla="*/ 4376738 w 4376738"/>
              <a:gd name="connsiteY11" fmla="*/ 266700 h 614362"/>
              <a:gd name="connsiteX0" fmla="*/ 0 w 4376738"/>
              <a:gd name="connsiteY0" fmla="*/ 290512 h 614362"/>
              <a:gd name="connsiteX1" fmla="*/ 323850 w 4376738"/>
              <a:gd name="connsiteY1" fmla="*/ 285750 h 614362"/>
              <a:gd name="connsiteX2" fmla="*/ 519113 w 4376738"/>
              <a:gd name="connsiteY2" fmla="*/ 0 h 614362"/>
              <a:gd name="connsiteX3" fmla="*/ 712492 w 4376738"/>
              <a:gd name="connsiteY3" fmla="*/ 261937 h 614362"/>
              <a:gd name="connsiteX4" fmla="*/ 1191752 w 4376738"/>
              <a:gd name="connsiteY4" fmla="*/ 103006 h 614362"/>
              <a:gd name="connsiteX5" fmla="*/ 1452563 w 4376738"/>
              <a:gd name="connsiteY5" fmla="*/ 0 h 614362"/>
              <a:gd name="connsiteX6" fmla="*/ 1657350 w 4376738"/>
              <a:gd name="connsiteY6" fmla="*/ 285750 h 614362"/>
              <a:gd name="connsiteX7" fmla="*/ 2757488 w 4376738"/>
              <a:gd name="connsiteY7" fmla="*/ 280987 h 614362"/>
              <a:gd name="connsiteX8" fmla="*/ 2976563 w 4376738"/>
              <a:gd name="connsiteY8" fmla="*/ 614362 h 614362"/>
              <a:gd name="connsiteX9" fmla="*/ 3295650 w 4376738"/>
              <a:gd name="connsiteY9" fmla="*/ 614362 h 614362"/>
              <a:gd name="connsiteX10" fmla="*/ 3524250 w 4376738"/>
              <a:gd name="connsiteY10" fmla="*/ 266700 h 614362"/>
              <a:gd name="connsiteX11" fmla="*/ 4286250 w 4376738"/>
              <a:gd name="connsiteY11" fmla="*/ 266700 h 614362"/>
              <a:gd name="connsiteX12" fmla="*/ 4376738 w 4376738"/>
              <a:gd name="connsiteY12" fmla="*/ 266700 h 614362"/>
              <a:gd name="connsiteX0" fmla="*/ 0 w 4376738"/>
              <a:gd name="connsiteY0" fmla="*/ 290512 h 614362"/>
              <a:gd name="connsiteX1" fmla="*/ 323850 w 4376738"/>
              <a:gd name="connsiteY1" fmla="*/ 285750 h 614362"/>
              <a:gd name="connsiteX2" fmla="*/ 519113 w 4376738"/>
              <a:gd name="connsiteY2" fmla="*/ 0 h 614362"/>
              <a:gd name="connsiteX3" fmla="*/ 712492 w 4376738"/>
              <a:gd name="connsiteY3" fmla="*/ 261937 h 614362"/>
              <a:gd name="connsiteX4" fmla="*/ 1201058 w 4376738"/>
              <a:gd name="connsiteY4" fmla="*/ 261937 h 614362"/>
              <a:gd name="connsiteX5" fmla="*/ 1452563 w 4376738"/>
              <a:gd name="connsiteY5" fmla="*/ 0 h 614362"/>
              <a:gd name="connsiteX6" fmla="*/ 1657350 w 4376738"/>
              <a:gd name="connsiteY6" fmla="*/ 285750 h 614362"/>
              <a:gd name="connsiteX7" fmla="*/ 2757488 w 4376738"/>
              <a:gd name="connsiteY7" fmla="*/ 280987 h 614362"/>
              <a:gd name="connsiteX8" fmla="*/ 2976563 w 4376738"/>
              <a:gd name="connsiteY8" fmla="*/ 614362 h 614362"/>
              <a:gd name="connsiteX9" fmla="*/ 3295650 w 4376738"/>
              <a:gd name="connsiteY9" fmla="*/ 614362 h 614362"/>
              <a:gd name="connsiteX10" fmla="*/ 3524250 w 4376738"/>
              <a:gd name="connsiteY10" fmla="*/ 266700 h 614362"/>
              <a:gd name="connsiteX11" fmla="*/ 4286250 w 4376738"/>
              <a:gd name="connsiteY11" fmla="*/ 266700 h 614362"/>
              <a:gd name="connsiteX12" fmla="*/ 4376738 w 4376738"/>
              <a:gd name="connsiteY12" fmla="*/ 266700 h 614362"/>
              <a:gd name="connsiteX0" fmla="*/ 0 w 4376738"/>
              <a:gd name="connsiteY0" fmla="*/ 290512 h 614362"/>
              <a:gd name="connsiteX1" fmla="*/ 323850 w 4376738"/>
              <a:gd name="connsiteY1" fmla="*/ 285750 h 614362"/>
              <a:gd name="connsiteX2" fmla="*/ 519113 w 4376738"/>
              <a:gd name="connsiteY2" fmla="*/ 0 h 614362"/>
              <a:gd name="connsiteX3" fmla="*/ 712492 w 4376738"/>
              <a:gd name="connsiteY3" fmla="*/ 261937 h 614362"/>
              <a:gd name="connsiteX4" fmla="*/ 1201058 w 4376738"/>
              <a:gd name="connsiteY4" fmla="*/ 261937 h 614362"/>
              <a:gd name="connsiteX5" fmla="*/ 1452563 w 4376738"/>
              <a:gd name="connsiteY5" fmla="*/ 0 h 614362"/>
              <a:gd name="connsiteX6" fmla="*/ 1657350 w 4376738"/>
              <a:gd name="connsiteY6" fmla="*/ 285750 h 614362"/>
              <a:gd name="connsiteX7" fmla="*/ 2757488 w 4376738"/>
              <a:gd name="connsiteY7" fmla="*/ 280987 h 614362"/>
              <a:gd name="connsiteX8" fmla="*/ 2976563 w 4376738"/>
              <a:gd name="connsiteY8" fmla="*/ 614362 h 614362"/>
              <a:gd name="connsiteX9" fmla="*/ 3295650 w 4376738"/>
              <a:gd name="connsiteY9" fmla="*/ 614362 h 614362"/>
              <a:gd name="connsiteX10" fmla="*/ 3524250 w 4376738"/>
              <a:gd name="connsiteY10" fmla="*/ 266700 h 614362"/>
              <a:gd name="connsiteX11" fmla="*/ 4286250 w 4376738"/>
              <a:gd name="connsiteY11" fmla="*/ 266700 h 614362"/>
              <a:gd name="connsiteX12" fmla="*/ 4376738 w 4376738"/>
              <a:gd name="connsiteY12" fmla="*/ 266700 h 614362"/>
              <a:gd name="connsiteX0" fmla="*/ 0 w 4376738"/>
              <a:gd name="connsiteY0" fmla="*/ 290512 h 614362"/>
              <a:gd name="connsiteX1" fmla="*/ 323850 w 4376738"/>
              <a:gd name="connsiteY1" fmla="*/ 285750 h 614362"/>
              <a:gd name="connsiteX2" fmla="*/ 519113 w 4376738"/>
              <a:gd name="connsiteY2" fmla="*/ 0 h 614362"/>
              <a:gd name="connsiteX3" fmla="*/ 712492 w 4376738"/>
              <a:gd name="connsiteY3" fmla="*/ 261937 h 614362"/>
              <a:gd name="connsiteX4" fmla="*/ 1201058 w 4376738"/>
              <a:gd name="connsiteY4" fmla="*/ 261937 h 614362"/>
              <a:gd name="connsiteX5" fmla="*/ 1452563 w 4376738"/>
              <a:gd name="connsiteY5" fmla="*/ 0 h 614362"/>
              <a:gd name="connsiteX6" fmla="*/ 2096763 w 4376738"/>
              <a:gd name="connsiteY6" fmla="*/ 261937 h 614362"/>
              <a:gd name="connsiteX7" fmla="*/ 2757488 w 4376738"/>
              <a:gd name="connsiteY7" fmla="*/ 280987 h 614362"/>
              <a:gd name="connsiteX8" fmla="*/ 2976563 w 4376738"/>
              <a:gd name="connsiteY8" fmla="*/ 614362 h 614362"/>
              <a:gd name="connsiteX9" fmla="*/ 3295650 w 4376738"/>
              <a:gd name="connsiteY9" fmla="*/ 614362 h 614362"/>
              <a:gd name="connsiteX10" fmla="*/ 3524250 w 4376738"/>
              <a:gd name="connsiteY10" fmla="*/ 266700 h 614362"/>
              <a:gd name="connsiteX11" fmla="*/ 4286250 w 4376738"/>
              <a:gd name="connsiteY11" fmla="*/ 266700 h 614362"/>
              <a:gd name="connsiteX12" fmla="*/ 4376738 w 4376738"/>
              <a:gd name="connsiteY12" fmla="*/ 266700 h 614362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12492 w 4376738"/>
              <a:gd name="connsiteY3" fmla="*/ 304800 h 657225"/>
              <a:gd name="connsiteX4" fmla="*/ 1201058 w 4376738"/>
              <a:gd name="connsiteY4" fmla="*/ 304800 h 657225"/>
              <a:gd name="connsiteX5" fmla="*/ 1852480 w 4376738"/>
              <a:gd name="connsiteY5" fmla="*/ 0 h 657225"/>
              <a:gd name="connsiteX6" fmla="*/ 2096763 w 4376738"/>
              <a:gd name="connsiteY6" fmla="*/ 304800 h 657225"/>
              <a:gd name="connsiteX7" fmla="*/ 2757488 w 4376738"/>
              <a:gd name="connsiteY7" fmla="*/ 323850 h 657225"/>
              <a:gd name="connsiteX8" fmla="*/ 2976563 w 4376738"/>
              <a:gd name="connsiteY8" fmla="*/ 657225 h 657225"/>
              <a:gd name="connsiteX9" fmla="*/ 3295650 w 4376738"/>
              <a:gd name="connsiteY9" fmla="*/ 657225 h 657225"/>
              <a:gd name="connsiteX10" fmla="*/ 3524250 w 4376738"/>
              <a:gd name="connsiteY10" fmla="*/ 309563 h 657225"/>
              <a:gd name="connsiteX11" fmla="*/ 4286250 w 4376738"/>
              <a:gd name="connsiteY11" fmla="*/ 309563 h 657225"/>
              <a:gd name="connsiteX12" fmla="*/ 4376738 w 4376738"/>
              <a:gd name="connsiteY12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12492 w 4376738"/>
              <a:gd name="connsiteY3" fmla="*/ 304800 h 657225"/>
              <a:gd name="connsiteX4" fmla="*/ 1526769 w 4376738"/>
              <a:gd name="connsiteY4" fmla="*/ 304801 h 657225"/>
              <a:gd name="connsiteX5" fmla="*/ 1852480 w 4376738"/>
              <a:gd name="connsiteY5" fmla="*/ 0 h 657225"/>
              <a:gd name="connsiteX6" fmla="*/ 2096763 w 4376738"/>
              <a:gd name="connsiteY6" fmla="*/ 304800 h 657225"/>
              <a:gd name="connsiteX7" fmla="*/ 2757488 w 4376738"/>
              <a:gd name="connsiteY7" fmla="*/ 323850 h 657225"/>
              <a:gd name="connsiteX8" fmla="*/ 2976563 w 4376738"/>
              <a:gd name="connsiteY8" fmla="*/ 657225 h 657225"/>
              <a:gd name="connsiteX9" fmla="*/ 3295650 w 4376738"/>
              <a:gd name="connsiteY9" fmla="*/ 657225 h 657225"/>
              <a:gd name="connsiteX10" fmla="*/ 3524250 w 4376738"/>
              <a:gd name="connsiteY10" fmla="*/ 309563 h 657225"/>
              <a:gd name="connsiteX11" fmla="*/ 4286250 w 4376738"/>
              <a:gd name="connsiteY11" fmla="*/ 309563 h 657225"/>
              <a:gd name="connsiteX12" fmla="*/ 4376738 w 4376738"/>
              <a:gd name="connsiteY12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12492 w 4376738"/>
              <a:gd name="connsiteY3" fmla="*/ 304800 h 657225"/>
              <a:gd name="connsiteX4" fmla="*/ 1608197 w 4376738"/>
              <a:gd name="connsiteY4" fmla="*/ 304801 h 657225"/>
              <a:gd name="connsiteX5" fmla="*/ 1852480 w 4376738"/>
              <a:gd name="connsiteY5" fmla="*/ 0 h 657225"/>
              <a:gd name="connsiteX6" fmla="*/ 2096763 w 4376738"/>
              <a:gd name="connsiteY6" fmla="*/ 304800 h 657225"/>
              <a:gd name="connsiteX7" fmla="*/ 2757488 w 4376738"/>
              <a:gd name="connsiteY7" fmla="*/ 323850 h 657225"/>
              <a:gd name="connsiteX8" fmla="*/ 2976563 w 4376738"/>
              <a:gd name="connsiteY8" fmla="*/ 657225 h 657225"/>
              <a:gd name="connsiteX9" fmla="*/ 3295650 w 4376738"/>
              <a:gd name="connsiteY9" fmla="*/ 657225 h 657225"/>
              <a:gd name="connsiteX10" fmla="*/ 3524250 w 4376738"/>
              <a:gd name="connsiteY10" fmla="*/ 309563 h 657225"/>
              <a:gd name="connsiteX11" fmla="*/ 4286250 w 4376738"/>
              <a:gd name="connsiteY11" fmla="*/ 309563 h 657225"/>
              <a:gd name="connsiteX12" fmla="*/ 4376738 w 4376738"/>
              <a:gd name="connsiteY12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591514 w 4376738"/>
              <a:gd name="connsiteY3" fmla="*/ 119744 h 657225"/>
              <a:gd name="connsiteX4" fmla="*/ 712492 w 4376738"/>
              <a:gd name="connsiteY4" fmla="*/ 304800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93920 w 4376738"/>
              <a:gd name="connsiteY3" fmla="*/ 76201 h 657225"/>
              <a:gd name="connsiteX4" fmla="*/ 712492 w 4376738"/>
              <a:gd name="connsiteY4" fmla="*/ 304800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93920 w 4376738"/>
              <a:gd name="connsiteY3" fmla="*/ 76201 h 657225"/>
              <a:gd name="connsiteX4" fmla="*/ 1038203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93920 w 4376738"/>
              <a:gd name="connsiteY3" fmla="*/ 76201 h 657225"/>
              <a:gd name="connsiteX4" fmla="*/ 1038203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93920 w 4376738"/>
              <a:gd name="connsiteY3" fmla="*/ 7620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93920 w 4376738"/>
              <a:gd name="connsiteY3" fmla="*/ 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93920 w 4376738"/>
              <a:gd name="connsiteY3" fmla="*/ 7620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93920 w 4376738"/>
              <a:gd name="connsiteY3" fmla="*/ 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793920 w 4376738"/>
              <a:gd name="connsiteY3" fmla="*/ 7620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19113 w 4376738"/>
              <a:gd name="connsiteY2" fmla="*/ 42863 h 657225"/>
              <a:gd name="connsiteX3" fmla="*/ 875348 w 4376738"/>
              <a:gd name="connsiteY3" fmla="*/ 7620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49637 w 4376738"/>
              <a:gd name="connsiteY2" fmla="*/ 76201 h 657225"/>
              <a:gd name="connsiteX3" fmla="*/ 875348 w 4376738"/>
              <a:gd name="connsiteY3" fmla="*/ 7620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49637 w 4376738"/>
              <a:gd name="connsiteY2" fmla="*/ 76201 h 657225"/>
              <a:gd name="connsiteX3" fmla="*/ 793920 w 4376738"/>
              <a:gd name="connsiteY3" fmla="*/ 7620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304800 h 657225"/>
              <a:gd name="connsiteX8" fmla="*/ 2757488 w 4376738"/>
              <a:gd name="connsiteY8" fmla="*/ 323850 h 657225"/>
              <a:gd name="connsiteX9" fmla="*/ 2976563 w 4376738"/>
              <a:gd name="connsiteY9" fmla="*/ 657225 h 657225"/>
              <a:gd name="connsiteX10" fmla="*/ 3295650 w 4376738"/>
              <a:gd name="connsiteY10" fmla="*/ 657225 h 657225"/>
              <a:gd name="connsiteX11" fmla="*/ 3524250 w 4376738"/>
              <a:gd name="connsiteY11" fmla="*/ 309563 h 657225"/>
              <a:gd name="connsiteX12" fmla="*/ 4286250 w 4376738"/>
              <a:gd name="connsiteY12" fmla="*/ 309563 h 657225"/>
              <a:gd name="connsiteX13" fmla="*/ 4376738 w 4376738"/>
              <a:gd name="connsiteY13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49637 w 4376738"/>
              <a:gd name="connsiteY2" fmla="*/ 76201 h 657225"/>
              <a:gd name="connsiteX3" fmla="*/ 793920 w 4376738"/>
              <a:gd name="connsiteY3" fmla="*/ 7620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1923729 w 4376738"/>
              <a:gd name="connsiteY7" fmla="*/ 114301 h 657225"/>
              <a:gd name="connsiteX8" fmla="*/ 2096763 w 4376738"/>
              <a:gd name="connsiteY8" fmla="*/ 304800 h 657225"/>
              <a:gd name="connsiteX9" fmla="*/ 2757488 w 4376738"/>
              <a:gd name="connsiteY9" fmla="*/ 323850 h 657225"/>
              <a:gd name="connsiteX10" fmla="*/ 2976563 w 4376738"/>
              <a:gd name="connsiteY10" fmla="*/ 657225 h 657225"/>
              <a:gd name="connsiteX11" fmla="*/ 3295650 w 4376738"/>
              <a:gd name="connsiteY11" fmla="*/ 657225 h 657225"/>
              <a:gd name="connsiteX12" fmla="*/ 3524250 w 4376738"/>
              <a:gd name="connsiteY12" fmla="*/ 309563 h 657225"/>
              <a:gd name="connsiteX13" fmla="*/ 4286250 w 4376738"/>
              <a:gd name="connsiteY13" fmla="*/ 309563 h 657225"/>
              <a:gd name="connsiteX14" fmla="*/ 4376738 w 4376738"/>
              <a:gd name="connsiteY14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49637 w 4376738"/>
              <a:gd name="connsiteY2" fmla="*/ 76201 h 657225"/>
              <a:gd name="connsiteX3" fmla="*/ 793920 w 4376738"/>
              <a:gd name="connsiteY3" fmla="*/ 7620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1 h 657225"/>
              <a:gd name="connsiteX8" fmla="*/ 2096763 w 4376738"/>
              <a:gd name="connsiteY8" fmla="*/ 304800 h 657225"/>
              <a:gd name="connsiteX9" fmla="*/ 2757488 w 4376738"/>
              <a:gd name="connsiteY9" fmla="*/ 323850 h 657225"/>
              <a:gd name="connsiteX10" fmla="*/ 2976563 w 4376738"/>
              <a:gd name="connsiteY10" fmla="*/ 657225 h 657225"/>
              <a:gd name="connsiteX11" fmla="*/ 3295650 w 4376738"/>
              <a:gd name="connsiteY11" fmla="*/ 657225 h 657225"/>
              <a:gd name="connsiteX12" fmla="*/ 3524250 w 4376738"/>
              <a:gd name="connsiteY12" fmla="*/ 309563 h 657225"/>
              <a:gd name="connsiteX13" fmla="*/ 4286250 w 4376738"/>
              <a:gd name="connsiteY13" fmla="*/ 309563 h 657225"/>
              <a:gd name="connsiteX14" fmla="*/ 4376738 w 4376738"/>
              <a:gd name="connsiteY14" fmla="*/ 309563 h 657225"/>
              <a:gd name="connsiteX0" fmla="*/ 0 w 4376738"/>
              <a:gd name="connsiteY0" fmla="*/ 333375 h 657225"/>
              <a:gd name="connsiteX1" fmla="*/ 323850 w 4376738"/>
              <a:gd name="connsiteY1" fmla="*/ 328613 h 657225"/>
              <a:gd name="connsiteX2" fmla="*/ 549637 w 4376738"/>
              <a:gd name="connsiteY2" fmla="*/ 76201 h 657225"/>
              <a:gd name="connsiteX3" fmla="*/ 793920 w 4376738"/>
              <a:gd name="connsiteY3" fmla="*/ 76201 h 657225"/>
              <a:gd name="connsiteX4" fmla="*/ 956775 w 4376738"/>
              <a:gd name="connsiteY4" fmla="*/ 304801 h 657225"/>
              <a:gd name="connsiteX5" fmla="*/ 1608197 w 4376738"/>
              <a:gd name="connsiteY5" fmla="*/ 304801 h 657225"/>
              <a:gd name="connsiteX6" fmla="*/ 1852480 w 4376738"/>
              <a:gd name="connsiteY6" fmla="*/ 0 h 657225"/>
              <a:gd name="connsiteX7" fmla="*/ 2096763 w 4376738"/>
              <a:gd name="connsiteY7" fmla="*/ 1 h 657225"/>
              <a:gd name="connsiteX8" fmla="*/ 2341046 w 4376738"/>
              <a:gd name="connsiteY8" fmla="*/ 304801 h 657225"/>
              <a:gd name="connsiteX9" fmla="*/ 2757488 w 4376738"/>
              <a:gd name="connsiteY9" fmla="*/ 323850 h 657225"/>
              <a:gd name="connsiteX10" fmla="*/ 2976563 w 4376738"/>
              <a:gd name="connsiteY10" fmla="*/ 657225 h 657225"/>
              <a:gd name="connsiteX11" fmla="*/ 3295650 w 4376738"/>
              <a:gd name="connsiteY11" fmla="*/ 657225 h 657225"/>
              <a:gd name="connsiteX12" fmla="*/ 3524250 w 4376738"/>
              <a:gd name="connsiteY12" fmla="*/ 309563 h 657225"/>
              <a:gd name="connsiteX13" fmla="*/ 4286250 w 4376738"/>
              <a:gd name="connsiteY13" fmla="*/ 309563 h 657225"/>
              <a:gd name="connsiteX14" fmla="*/ 4376738 w 4376738"/>
              <a:gd name="connsiteY14" fmla="*/ 309563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6738" h="657225">
                <a:moveTo>
                  <a:pt x="0" y="333375"/>
                </a:moveTo>
                <a:lnTo>
                  <a:pt x="323850" y="328613"/>
                </a:lnTo>
                <a:lnTo>
                  <a:pt x="549637" y="76201"/>
                </a:lnTo>
                <a:lnTo>
                  <a:pt x="793920" y="76201"/>
                </a:lnTo>
                <a:lnTo>
                  <a:pt x="956775" y="304801"/>
                </a:lnTo>
                <a:lnTo>
                  <a:pt x="1608197" y="304801"/>
                </a:lnTo>
                <a:lnTo>
                  <a:pt x="1852480" y="0"/>
                </a:lnTo>
                <a:lnTo>
                  <a:pt x="2096763" y="1"/>
                </a:lnTo>
                <a:lnTo>
                  <a:pt x="2341046" y="304801"/>
                </a:lnTo>
                <a:lnTo>
                  <a:pt x="2757488" y="323850"/>
                </a:lnTo>
                <a:lnTo>
                  <a:pt x="2976563" y="657225"/>
                </a:lnTo>
                <a:lnTo>
                  <a:pt x="3295650" y="657225"/>
                </a:lnTo>
                <a:lnTo>
                  <a:pt x="3524250" y="309563"/>
                </a:lnTo>
                <a:lnTo>
                  <a:pt x="4286250" y="309563"/>
                </a:lnTo>
                <a:lnTo>
                  <a:pt x="4376738" y="309563"/>
                </a:lnTo>
              </a:path>
            </a:pathLst>
          </a:custGeom>
          <a:noFill/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5124972">
            <a:off x="1123619" y="2010013"/>
            <a:ext cx="4056131" cy="2196312"/>
          </a:xfrm>
          <a:prstGeom prst="arc">
            <a:avLst>
              <a:gd name="adj1" fmla="val 16200000"/>
              <a:gd name="adj2" fmla="val 21229960"/>
            </a:avLst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55" idx="9"/>
          </p:cNvCxnSpPr>
          <p:nvPr/>
        </p:nvCxnSpPr>
        <p:spPr>
          <a:xfrm rot="16200000" flipV="1">
            <a:off x="4585879" y="3823878"/>
            <a:ext cx="1733551" cy="37229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114800" y="3657600"/>
            <a:ext cx="2947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Periodically, flip a coin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21" grpId="0" animBg="1"/>
      <p:bldP spid="55" grpId="0" animBg="1"/>
      <p:bldP spid="3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Adaptive server allocation (ASA)</a:t>
            </a:r>
            <a:endParaRPr lang="fr-FR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494506" y="3086100"/>
            <a:ext cx="2818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14400" y="4495800"/>
            <a:ext cx="6553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656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315200" y="4267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Time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553200" y="2819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Real 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895600"/>
            <a:ext cx="381000" cy="31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Freeform 20"/>
          <p:cNvSpPr/>
          <p:nvPr/>
        </p:nvSpPr>
        <p:spPr>
          <a:xfrm>
            <a:off x="726440" y="3149600"/>
            <a:ext cx="1953260" cy="1094740"/>
          </a:xfrm>
          <a:custGeom>
            <a:avLst/>
            <a:gdLst>
              <a:gd name="connsiteX0" fmla="*/ 0 w 2679700"/>
              <a:gd name="connsiteY0" fmla="*/ 1422400 h 1422400"/>
              <a:gd name="connsiteX1" fmla="*/ 177800 w 2679700"/>
              <a:gd name="connsiteY1" fmla="*/ 1168400 h 1422400"/>
              <a:gd name="connsiteX2" fmla="*/ 431800 w 2679700"/>
              <a:gd name="connsiteY2" fmla="*/ 1168400 h 1422400"/>
              <a:gd name="connsiteX3" fmla="*/ 584200 w 2679700"/>
              <a:gd name="connsiteY3" fmla="*/ 914400 h 1422400"/>
              <a:gd name="connsiteX4" fmla="*/ 876300 w 2679700"/>
              <a:gd name="connsiteY4" fmla="*/ 914400 h 1422400"/>
              <a:gd name="connsiteX5" fmla="*/ 1016000 w 2679700"/>
              <a:gd name="connsiteY5" fmla="*/ 635000 h 1422400"/>
              <a:gd name="connsiteX6" fmla="*/ 1155700 w 2679700"/>
              <a:gd name="connsiteY6" fmla="*/ 635000 h 1422400"/>
              <a:gd name="connsiteX7" fmla="*/ 1308100 w 2679700"/>
              <a:gd name="connsiteY7" fmla="*/ 330200 h 1422400"/>
              <a:gd name="connsiteX8" fmla="*/ 1536700 w 2679700"/>
              <a:gd name="connsiteY8" fmla="*/ 330200 h 1422400"/>
              <a:gd name="connsiteX9" fmla="*/ 1701800 w 2679700"/>
              <a:gd name="connsiteY9" fmla="*/ 0 h 1422400"/>
              <a:gd name="connsiteX10" fmla="*/ 2247900 w 2679700"/>
              <a:gd name="connsiteY10" fmla="*/ 0 h 1422400"/>
              <a:gd name="connsiteX11" fmla="*/ 2374900 w 2679700"/>
              <a:gd name="connsiteY11" fmla="*/ 292100 h 1422400"/>
              <a:gd name="connsiteX12" fmla="*/ 2679700 w 2679700"/>
              <a:gd name="connsiteY12" fmla="*/ 304800 h 1422400"/>
              <a:gd name="connsiteX0" fmla="*/ 0 w 2679700"/>
              <a:gd name="connsiteY0" fmla="*/ 1422400 h 1422400"/>
              <a:gd name="connsiteX1" fmla="*/ 177800 w 2679700"/>
              <a:gd name="connsiteY1" fmla="*/ 1168400 h 1422400"/>
              <a:gd name="connsiteX2" fmla="*/ 431800 w 2679700"/>
              <a:gd name="connsiteY2" fmla="*/ 1168400 h 1422400"/>
              <a:gd name="connsiteX3" fmla="*/ 584200 w 2679700"/>
              <a:gd name="connsiteY3" fmla="*/ 914400 h 1422400"/>
              <a:gd name="connsiteX4" fmla="*/ 876300 w 2679700"/>
              <a:gd name="connsiteY4" fmla="*/ 914400 h 1422400"/>
              <a:gd name="connsiteX5" fmla="*/ 1016000 w 2679700"/>
              <a:gd name="connsiteY5" fmla="*/ 635000 h 1422400"/>
              <a:gd name="connsiteX6" fmla="*/ 1155700 w 2679700"/>
              <a:gd name="connsiteY6" fmla="*/ 635000 h 1422400"/>
              <a:gd name="connsiteX7" fmla="*/ 1308100 w 2679700"/>
              <a:gd name="connsiteY7" fmla="*/ 330200 h 1422400"/>
              <a:gd name="connsiteX8" fmla="*/ 1536700 w 2679700"/>
              <a:gd name="connsiteY8" fmla="*/ 330200 h 1422400"/>
              <a:gd name="connsiteX9" fmla="*/ 1701800 w 2679700"/>
              <a:gd name="connsiteY9" fmla="*/ 0 h 1422400"/>
              <a:gd name="connsiteX10" fmla="*/ 2247900 w 2679700"/>
              <a:gd name="connsiteY10" fmla="*/ 0 h 1422400"/>
              <a:gd name="connsiteX11" fmla="*/ 2374900 w 2679700"/>
              <a:gd name="connsiteY11" fmla="*/ 292100 h 1422400"/>
              <a:gd name="connsiteX12" fmla="*/ 2679700 w 2679700"/>
              <a:gd name="connsiteY12" fmla="*/ 304800 h 1422400"/>
              <a:gd name="connsiteX0" fmla="*/ 0 w 2679700"/>
              <a:gd name="connsiteY0" fmla="*/ 1422400 h 1422400"/>
              <a:gd name="connsiteX1" fmla="*/ 177800 w 2679700"/>
              <a:gd name="connsiteY1" fmla="*/ 1168400 h 1422400"/>
              <a:gd name="connsiteX2" fmla="*/ 431800 w 2679700"/>
              <a:gd name="connsiteY2" fmla="*/ 1168400 h 1422400"/>
              <a:gd name="connsiteX3" fmla="*/ 584200 w 2679700"/>
              <a:gd name="connsiteY3" fmla="*/ 914400 h 1422400"/>
              <a:gd name="connsiteX4" fmla="*/ 876300 w 2679700"/>
              <a:gd name="connsiteY4" fmla="*/ 914400 h 1422400"/>
              <a:gd name="connsiteX5" fmla="*/ 1016000 w 2679700"/>
              <a:gd name="connsiteY5" fmla="*/ 635000 h 1422400"/>
              <a:gd name="connsiteX6" fmla="*/ 1155700 w 2679700"/>
              <a:gd name="connsiteY6" fmla="*/ 635000 h 1422400"/>
              <a:gd name="connsiteX7" fmla="*/ 1308100 w 2679700"/>
              <a:gd name="connsiteY7" fmla="*/ 330200 h 1422400"/>
              <a:gd name="connsiteX8" fmla="*/ 1536700 w 2679700"/>
              <a:gd name="connsiteY8" fmla="*/ 330200 h 1422400"/>
              <a:gd name="connsiteX9" fmla="*/ 1701800 w 2679700"/>
              <a:gd name="connsiteY9" fmla="*/ 0 h 1422400"/>
              <a:gd name="connsiteX10" fmla="*/ 2247900 w 2679700"/>
              <a:gd name="connsiteY10" fmla="*/ 0 h 1422400"/>
              <a:gd name="connsiteX11" fmla="*/ 2374900 w 2679700"/>
              <a:gd name="connsiteY11" fmla="*/ 292100 h 1422400"/>
              <a:gd name="connsiteX12" fmla="*/ 2679700 w 2679700"/>
              <a:gd name="connsiteY12" fmla="*/ 304800 h 1422400"/>
              <a:gd name="connsiteX0" fmla="*/ 0 w 2374900"/>
              <a:gd name="connsiteY0" fmla="*/ 1422400 h 1422400"/>
              <a:gd name="connsiteX1" fmla="*/ 177800 w 2374900"/>
              <a:gd name="connsiteY1" fmla="*/ 1168400 h 1422400"/>
              <a:gd name="connsiteX2" fmla="*/ 431800 w 2374900"/>
              <a:gd name="connsiteY2" fmla="*/ 1168400 h 1422400"/>
              <a:gd name="connsiteX3" fmla="*/ 584200 w 2374900"/>
              <a:gd name="connsiteY3" fmla="*/ 914400 h 1422400"/>
              <a:gd name="connsiteX4" fmla="*/ 876300 w 2374900"/>
              <a:gd name="connsiteY4" fmla="*/ 914400 h 1422400"/>
              <a:gd name="connsiteX5" fmla="*/ 1016000 w 2374900"/>
              <a:gd name="connsiteY5" fmla="*/ 635000 h 1422400"/>
              <a:gd name="connsiteX6" fmla="*/ 1155700 w 2374900"/>
              <a:gd name="connsiteY6" fmla="*/ 635000 h 1422400"/>
              <a:gd name="connsiteX7" fmla="*/ 1308100 w 2374900"/>
              <a:gd name="connsiteY7" fmla="*/ 330200 h 1422400"/>
              <a:gd name="connsiteX8" fmla="*/ 1536700 w 2374900"/>
              <a:gd name="connsiteY8" fmla="*/ 330200 h 1422400"/>
              <a:gd name="connsiteX9" fmla="*/ 1701800 w 2374900"/>
              <a:gd name="connsiteY9" fmla="*/ 0 h 1422400"/>
              <a:gd name="connsiteX10" fmla="*/ 2247900 w 2374900"/>
              <a:gd name="connsiteY10" fmla="*/ 0 h 1422400"/>
              <a:gd name="connsiteX11" fmla="*/ 2374900 w 2374900"/>
              <a:gd name="connsiteY11" fmla="*/ 29210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155700 w 2247900"/>
              <a:gd name="connsiteY6" fmla="*/ 635000 h 1422400"/>
              <a:gd name="connsiteX7" fmla="*/ 1308100 w 2247900"/>
              <a:gd name="connsiteY7" fmla="*/ 330200 h 1422400"/>
              <a:gd name="connsiteX8" fmla="*/ 1536700 w 2247900"/>
              <a:gd name="connsiteY8" fmla="*/ 330200 h 1422400"/>
              <a:gd name="connsiteX9" fmla="*/ 1701800 w 2247900"/>
              <a:gd name="connsiteY9" fmla="*/ 0 h 1422400"/>
              <a:gd name="connsiteX10" fmla="*/ 2247900 w 2247900"/>
              <a:gd name="connsiteY10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536700 w 2247900"/>
              <a:gd name="connsiteY8" fmla="*/ 330200 h 1422400"/>
              <a:gd name="connsiteX9" fmla="*/ 1701800 w 2247900"/>
              <a:gd name="connsiteY9" fmla="*/ 0 h 1422400"/>
              <a:gd name="connsiteX10" fmla="*/ 2247900 w 2247900"/>
              <a:gd name="connsiteY10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320800 w 2247900"/>
              <a:gd name="connsiteY8" fmla="*/ 330200 h 1422400"/>
              <a:gd name="connsiteX9" fmla="*/ 1536700 w 2247900"/>
              <a:gd name="connsiteY9" fmla="*/ 330200 h 1422400"/>
              <a:gd name="connsiteX10" fmla="*/ 1701800 w 2247900"/>
              <a:gd name="connsiteY10" fmla="*/ 0 h 1422400"/>
              <a:gd name="connsiteX11" fmla="*/ 2247900 w 2247900"/>
              <a:gd name="connsiteY11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320800 w 2247900"/>
              <a:gd name="connsiteY8" fmla="*/ 330200 h 1422400"/>
              <a:gd name="connsiteX9" fmla="*/ 1765300 w 2247900"/>
              <a:gd name="connsiteY9" fmla="*/ 330200 h 1422400"/>
              <a:gd name="connsiteX10" fmla="*/ 1701800 w 2247900"/>
              <a:gd name="connsiteY10" fmla="*/ 0 h 1422400"/>
              <a:gd name="connsiteX11" fmla="*/ 2247900 w 2247900"/>
              <a:gd name="connsiteY11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320800 w 2247900"/>
              <a:gd name="connsiteY8" fmla="*/ 330200 h 1422400"/>
              <a:gd name="connsiteX9" fmla="*/ 1765300 w 2247900"/>
              <a:gd name="connsiteY9" fmla="*/ 330200 h 1422400"/>
              <a:gd name="connsiteX10" fmla="*/ 1701800 w 2247900"/>
              <a:gd name="connsiteY10" fmla="*/ 0 h 1422400"/>
              <a:gd name="connsiteX11" fmla="*/ 1879600 w 2247900"/>
              <a:gd name="connsiteY11" fmla="*/ 0 h 1422400"/>
              <a:gd name="connsiteX12" fmla="*/ 2247900 w 2247900"/>
              <a:gd name="connsiteY12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320800 w 2247900"/>
              <a:gd name="connsiteY8" fmla="*/ 330200 h 1422400"/>
              <a:gd name="connsiteX9" fmla="*/ 1765300 w 2247900"/>
              <a:gd name="connsiteY9" fmla="*/ 330200 h 1422400"/>
              <a:gd name="connsiteX10" fmla="*/ 1701800 w 2247900"/>
              <a:gd name="connsiteY10" fmla="*/ 0 h 1422400"/>
              <a:gd name="connsiteX11" fmla="*/ 1879600 w 2247900"/>
              <a:gd name="connsiteY11" fmla="*/ 0 h 1422400"/>
              <a:gd name="connsiteX12" fmla="*/ 2247900 w 2247900"/>
              <a:gd name="connsiteY12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308100 w 2247900"/>
              <a:gd name="connsiteY7" fmla="*/ 330200 h 1422400"/>
              <a:gd name="connsiteX8" fmla="*/ 1765300 w 2247900"/>
              <a:gd name="connsiteY8" fmla="*/ 330200 h 1422400"/>
              <a:gd name="connsiteX9" fmla="*/ 1701800 w 2247900"/>
              <a:gd name="connsiteY9" fmla="*/ 0 h 1422400"/>
              <a:gd name="connsiteX10" fmla="*/ 1879600 w 2247900"/>
              <a:gd name="connsiteY10" fmla="*/ 0 h 1422400"/>
              <a:gd name="connsiteX11" fmla="*/ 2247900 w 2247900"/>
              <a:gd name="connsiteY11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765300 w 2247900"/>
              <a:gd name="connsiteY7" fmla="*/ 330200 h 1422400"/>
              <a:gd name="connsiteX8" fmla="*/ 1701800 w 2247900"/>
              <a:gd name="connsiteY8" fmla="*/ 0 h 1422400"/>
              <a:gd name="connsiteX9" fmla="*/ 1879600 w 2247900"/>
              <a:gd name="connsiteY9" fmla="*/ 0 h 1422400"/>
              <a:gd name="connsiteX10" fmla="*/ 2247900 w 2247900"/>
              <a:gd name="connsiteY10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536700 w 2247900"/>
              <a:gd name="connsiteY7" fmla="*/ 330200 h 1422400"/>
              <a:gd name="connsiteX8" fmla="*/ 1701800 w 2247900"/>
              <a:gd name="connsiteY8" fmla="*/ 0 h 1422400"/>
              <a:gd name="connsiteX9" fmla="*/ 1879600 w 2247900"/>
              <a:gd name="connsiteY9" fmla="*/ 0 h 1422400"/>
              <a:gd name="connsiteX10" fmla="*/ 2247900 w 2247900"/>
              <a:gd name="connsiteY10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536700 w 2247900"/>
              <a:gd name="connsiteY7" fmla="*/ 330200 h 1422400"/>
              <a:gd name="connsiteX8" fmla="*/ 1879600 w 2247900"/>
              <a:gd name="connsiteY8" fmla="*/ 0 h 1422400"/>
              <a:gd name="connsiteX9" fmla="*/ 2247900 w 2247900"/>
              <a:gd name="connsiteY9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536700 w 2247900"/>
              <a:gd name="connsiteY7" fmla="*/ 330200 h 1422400"/>
              <a:gd name="connsiteX8" fmla="*/ 1879600 w 2247900"/>
              <a:gd name="connsiteY8" fmla="*/ 381000 h 1422400"/>
              <a:gd name="connsiteX9" fmla="*/ 2247900 w 2247900"/>
              <a:gd name="connsiteY9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536700 w 2247900"/>
              <a:gd name="connsiteY7" fmla="*/ 330200 h 1422400"/>
              <a:gd name="connsiteX8" fmla="*/ 1879600 w 2247900"/>
              <a:gd name="connsiteY8" fmla="*/ 381000 h 1422400"/>
              <a:gd name="connsiteX9" fmla="*/ 2247900 w 2247900"/>
              <a:gd name="connsiteY9" fmla="*/ 0 h 1422400"/>
              <a:gd name="connsiteX0" fmla="*/ 0 w 2247900"/>
              <a:gd name="connsiteY0" fmla="*/ 1422400 h 1422400"/>
              <a:gd name="connsiteX1" fmla="*/ 177800 w 2247900"/>
              <a:gd name="connsiteY1" fmla="*/ 1168400 h 1422400"/>
              <a:gd name="connsiteX2" fmla="*/ 431800 w 2247900"/>
              <a:gd name="connsiteY2" fmla="*/ 1168400 h 1422400"/>
              <a:gd name="connsiteX3" fmla="*/ 584200 w 2247900"/>
              <a:gd name="connsiteY3" fmla="*/ 914400 h 1422400"/>
              <a:gd name="connsiteX4" fmla="*/ 876300 w 2247900"/>
              <a:gd name="connsiteY4" fmla="*/ 914400 h 1422400"/>
              <a:gd name="connsiteX5" fmla="*/ 1016000 w 2247900"/>
              <a:gd name="connsiteY5" fmla="*/ 635000 h 1422400"/>
              <a:gd name="connsiteX6" fmla="*/ 1308100 w 2247900"/>
              <a:gd name="connsiteY6" fmla="*/ 635000 h 1422400"/>
              <a:gd name="connsiteX7" fmla="*/ 1536700 w 2247900"/>
              <a:gd name="connsiteY7" fmla="*/ 330200 h 1422400"/>
              <a:gd name="connsiteX8" fmla="*/ 1879600 w 2247900"/>
              <a:gd name="connsiteY8" fmla="*/ 304800 h 1422400"/>
              <a:gd name="connsiteX9" fmla="*/ 2247900 w 2247900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04800 h 1422400"/>
              <a:gd name="connsiteX9" fmla="*/ 2095500 w 2095500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04800 h 1422400"/>
              <a:gd name="connsiteX9" fmla="*/ 1884680 w 2095500"/>
              <a:gd name="connsiteY9" fmla="*/ 294640 h 1422400"/>
              <a:gd name="connsiteX10" fmla="*/ 2095500 w 2095500"/>
              <a:gd name="connsiteY10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04800 h 1422400"/>
              <a:gd name="connsiteX9" fmla="*/ 1884680 w 2095500"/>
              <a:gd name="connsiteY9" fmla="*/ 294640 h 1422400"/>
              <a:gd name="connsiteX10" fmla="*/ 2095500 w 2095500"/>
              <a:gd name="connsiteY10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564640 w 2095500"/>
              <a:gd name="connsiteY8" fmla="*/ 332740 h 1422400"/>
              <a:gd name="connsiteX9" fmla="*/ 1879600 w 2095500"/>
              <a:gd name="connsiteY9" fmla="*/ 304800 h 1422400"/>
              <a:gd name="connsiteX10" fmla="*/ 1884680 w 2095500"/>
              <a:gd name="connsiteY10" fmla="*/ 294640 h 1422400"/>
              <a:gd name="connsiteX11" fmla="*/ 2095500 w 2095500"/>
              <a:gd name="connsiteY11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564640 w 2095500"/>
              <a:gd name="connsiteY8" fmla="*/ 332740 h 1422400"/>
              <a:gd name="connsiteX9" fmla="*/ 1879600 w 2095500"/>
              <a:gd name="connsiteY9" fmla="*/ 304800 h 1422400"/>
              <a:gd name="connsiteX10" fmla="*/ 1884680 w 2095500"/>
              <a:gd name="connsiteY10" fmla="*/ 294640 h 1422400"/>
              <a:gd name="connsiteX11" fmla="*/ 2095500 w 2095500"/>
              <a:gd name="connsiteY11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564640 w 2095500"/>
              <a:gd name="connsiteY8" fmla="*/ 332740 h 1422400"/>
              <a:gd name="connsiteX9" fmla="*/ 1879600 w 2095500"/>
              <a:gd name="connsiteY9" fmla="*/ 304800 h 1422400"/>
              <a:gd name="connsiteX10" fmla="*/ 2095500 w 2095500"/>
              <a:gd name="connsiteY10" fmla="*/ 0 h 1422400"/>
              <a:gd name="connsiteX0" fmla="*/ 0 w 2225463"/>
              <a:gd name="connsiteY0" fmla="*/ 1422400 h 1422400"/>
              <a:gd name="connsiteX1" fmla="*/ 177800 w 2225463"/>
              <a:gd name="connsiteY1" fmla="*/ 1168400 h 1422400"/>
              <a:gd name="connsiteX2" fmla="*/ 431800 w 2225463"/>
              <a:gd name="connsiteY2" fmla="*/ 1168400 h 1422400"/>
              <a:gd name="connsiteX3" fmla="*/ 584200 w 2225463"/>
              <a:gd name="connsiteY3" fmla="*/ 914400 h 1422400"/>
              <a:gd name="connsiteX4" fmla="*/ 876300 w 2225463"/>
              <a:gd name="connsiteY4" fmla="*/ 914400 h 1422400"/>
              <a:gd name="connsiteX5" fmla="*/ 1016000 w 2225463"/>
              <a:gd name="connsiteY5" fmla="*/ 635000 h 1422400"/>
              <a:gd name="connsiteX6" fmla="*/ 1308100 w 2225463"/>
              <a:gd name="connsiteY6" fmla="*/ 635000 h 1422400"/>
              <a:gd name="connsiteX7" fmla="*/ 1536700 w 2225463"/>
              <a:gd name="connsiteY7" fmla="*/ 330200 h 1422400"/>
              <a:gd name="connsiteX8" fmla="*/ 1564640 w 2225463"/>
              <a:gd name="connsiteY8" fmla="*/ 332740 h 1422400"/>
              <a:gd name="connsiteX9" fmla="*/ 1879600 w 2225463"/>
              <a:gd name="connsiteY9" fmla="*/ 304800 h 1422400"/>
              <a:gd name="connsiteX10" fmla="*/ 2189480 w 2225463"/>
              <a:gd name="connsiteY10" fmla="*/ 523240 h 1422400"/>
              <a:gd name="connsiteX11" fmla="*/ 2095500 w 2225463"/>
              <a:gd name="connsiteY11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564640 w 2095500"/>
              <a:gd name="connsiteY8" fmla="*/ 332740 h 1422400"/>
              <a:gd name="connsiteX9" fmla="*/ 1879600 w 2095500"/>
              <a:gd name="connsiteY9" fmla="*/ 304800 h 1422400"/>
              <a:gd name="connsiteX10" fmla="*/ 2095500 w 2095500"/>
              <a:gd name="connsiteY10" fmla="*/ 0 h 1422400"/>
              <a:gd name="connsiteX0" fmla="*/ 0 w 2309283"/>
              <a:gd name="connsiteY0" fmla="*/ 1422400 h 1422400"/>
              <a:gd name="connsiteX1" fmla="*/ 177800 w 2309283"/>
              <a:gd name="connsiteY1" fmla="*/ 1168400 h 1422400"/>
              <a:gd name="connsiteX2" fmla="*/ 431800 w 2309283"/>
              <a:gd name="connsiteY2" fmla="*/ 1168400 h 1422400"/>
              <a:gd name="connsiteX3" fmla="*/ 584200 w 2309283"/>
              <a:gd name="connsiteY3" fmla="*/ 914400 h 1422400"/>
              <a:gd name="connsiteX4" fmla="*/ 876300 w 2309283"/>
              <a:gd name="connsiteY4" fmla="*/ 914400 h 1422400"/>
              <a:gd name="connsiteX5" fmla="*/ 1016000 w 2309283"/>
              <a:gd name="connsiteY5" fmla="*/ 635000 h 1422400"/>
              <a:gd name="connsiteX6" fmla="*/ 1308100 w 2309283"/>
              <a:gd name="connsiteY6" fmla="*/ 635000 h 1422400"/>
              <a:gd name="connsiteX7" fmla="*/ 1536700 w 2309283"/>
              <a:gd name="connsiteY7" fmla="*/ 330200 h 1422400"/>
              <a:gd name="connsiteX8" fmla="*/ 1564640 w 2309283"/>
              <a:gd name="connsiteY8" fmla="*/ 332740 h 1422400"/>
              <a:gd name="connsiteX9" fmla="*/ 1879600 w 2309283"/>
              <a:gd name="connsiteY9" fmla="*/ 304800 h 1422400"/>
              <a:gd name="connsiteX10" fmla="*/ 2273300 w 2309283"/>
              <a:gd name="connsiteY10" fmla="*/ 538480 h 1422400"/>
              <a:gd name="connsiteX11" fmla="*/ 2095500 w 2309283"/>
              <a:gd name="connsiteY11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564640 w 2095500"/>
              <a:gd name="connsiteY8" fmla="*/ 332740 h 1422400"/>
              <a:gd name="connsiteX9" fmla="*/ 1879600 w 2095500"/>
              <a:gd name="connsiteY9" fmla="*/ 304800 h 1422400"/>
              <a:gd name="connsiteX10" fmla="*/ 2095500 w 2095500"/>
              <a:gd name="connsiteY10" fmla="*/ 0 h 1422400"/>
              <a:gd name="connsiteX0" fmla="*/ 0 w 2501477"/>
              <a:gd name="connsiteY0" fmla="*/ 1422400 h 1422400"/>
              <a:gd name="connsiteX1" fmla="*/ 177800 w 2501477"/>
              <a:gd name="connsiteY1" fmla="*/ 1168400 h 1422400"/>
              <a:gd name="connsiteX2" fmla="*/ 431800 w 2501477"/>
              <a:gd name="connsiteY2" fmla="*/ 1168400 h 1422400"/>
              <a:gd name="connsiteX3" fmla="*/ 584200 w 2501477"/>
              <a:gd name="connsiteY3" fmla="*/ 914400 h 1422400"/>
              <a:gd name="connsiteX4" fmla="*/ 876300 w 2501477"/>
              <a:gd name="connsiteY4" fmla="*/ 914400 h 1422400"/>
              <a:gd name="connsiteX5" fmla="*/ 1016000 w 2501477"/>
              <a:gd name="connsiteY5" fmla="*/ 635000 h 1422400"/>
              <a:gd name="connsiteX6" fmla="*/ 1308100 w 2501477"/>
              <a:gd name="connsiteY6" fmla="*/ 635000 h 1422400"/>
              <a:gd name="connsiteX7" fmla="*/ 1536700 w 2501477"/>
              <a:gd name="connsiteY7" fmla="*/ 330200 h 1422400"/>
              <a:gd name="connsiteX8" fmla="*/ 1564640 w 2501477"/>
              <a:gd name="connsiteY8" fmla="*/ 332740 h 1422400"/>
              <a:gd name="connsiteX9" fmla="*/ 2413000 w 2501477"/>
              <a:gd name="connsiteY9" fmla="*/ 609600 h 1422400"/>
              <a:gd name="connsiteX10" fmla="*/ 2095500 w 2501477"/>
              <a:gd name="connsiteY10" fmla="*/ 0 h 1422400"/>
              <a:gd name="connsiteX0" fmla="*/ 0 w 2555240"/>
              <a:gd name="connsiteY0" fmla="*/ 1422400 h 1422400"/>
              <a:gd name="connsiteX1" fmla="*/ 177800 w 2555240"/>
              <a:gd name="connsiteY1" fmla="*/ 1168400 h 1422400"/>
              <a:gd name="connsiteX2" fmla="*/ 431800 w 2555240"/>
              <a:gd name="connsiteY2" fmla="*/ 1168400 h 1422400"/>
              <a:gd name="connsiteX3" fmla="*/ 584200 w 2555240"/>
              <a:gd name="connsiteY3" fmla="*/ 914400 h 1422400"/>
              <a:gd name="connsiteX4" fmla="*/ 876300 w 2555240"/>
              <a:gd name="connsiteY4" fmla="*/ 914400 h 1422400"/>
              <a:gd name="connsiteX5" fmla="*/ 1016000 w 2555240"/>
              <a:gd name="connsiteY5" fmla="*/ 635000 h 1422400"/>
              <a:gd name="connsiteX6" fmla="*/ 1308100 w 2555240"/>
              <a:gd name="connsiteY6" fmla="*/ 635000 h 1422400"/>
              <a:gd name="connsiteX7" fmla="*/ 1536700 w 2555240"/>
              <a:gd name="connsiteY7" fmla="*/ 330200 h 1422400"/>
              <a:gd name="connsiteX8" fmla="*/ 1564640 w 2555240"/>
              <a:gd name="connsiteY8" fmla="*/ 332740 h 1422400"/>
              <a:gd name="connsiteX9" fmla="*/ 2413000 w 2555240"/>
              <a:gd name="connsiteY9" fmla="*/ 609600 h 1422400"/>
              <a:gd name="connsiteX10" fmla="*/ 2418080 w 2555240"/>
              <a:gd name="connsiteY10" fmla="*/ 226060 h 1422400"/>
              <a:gd name="connsiteX11" fmla="*/ 2095500 w 2555240"/>
              <a:gd name="connsiteY11" fmla="*/ 0 h 1422400"/>
              <a:gd name="connsiteX0" fmla="*/ 0 w 2501477"/>
              <a:gd name="connsiteY0" fmla="*/ 1422400 h 1422400"/>
              <a:gd name="connsiteX1" fmla="*/ 177800 w 2501477"/>
              <a:gd name="connsiteY1" fmla="*/ 1168400 h 1422400"/>
              <a:gd name="connsiteX2" fmla="*/ 431800 w 2501477"/>
              <a:gd name="connsiteY2" fmla="*/ 1168400 h 1422400"/>
              <a:gd name="connsiteX3" fmla="*/ 584200 w 2501477"/>
              <a:gd name="connsiteY3" fmla="*/ 914400 h 1422400"/>
              <a:gd name="connsiteX4" fmla="*/ 876300 w 2501477"/>
              <a:gd name="connsiteY4" fmla="*/ 914400 h 1422400"/>
              <a:gd name="connsiteX5" fmla="*/ 1016000 w 2501477"/>
              <a:gd name="connsiteY5" fmla="*/ 635000 h 1422400"/>
              <a:gd name="connsiteX6" fmla="*/ 1308100 w 2501477"/>
              <a:gd name="connsiteY6" fmla="*/ 635000 h 1422400"/>
              <a:gd name="connsiteX7" fmla="*/ 1536700 w 2501477"/>
              <a:gd name="connsiteY7" fmla="*/ 330200 h 1422400"/>
              <a:gd name="connsiteX8" fmla="*/ 1564640 w 2501477"/>
              <a:gd name="connsiteY8" fmla="*/ 332740 h 1422400"/>
              <a:gd name="connsiteX9" fmla="*/ 2413000 w 2501477"/>
              <a:gd name="connsiteY9" fmla="*/ 609600 h 1422400"/>
              <a:gd name="connsiteX10" fmla="*/ 2095500 w 2501477"/>
              <a:gd name="connsiteY10" fmla="*/ 0 h 1422400"/>
              <a:gd name="connsiteX0" fmla="*/ 0 w 2161646"/>
              <a:gd name="connsiteY0" fmla="*/ 1422400 h 1422400"/>
              <a:gd name="connsiteX1" fmla="*/ 177800 w 2161646"/>
              <a:gd name="connsiteY1" fmla="*/ 1168400 h 1422400"/>
              <a:gd name="connsiteX2" fmla="*/ 431800 w 2161646"/>
              <a:gd name="connsiteY2" fmla="*/ 1168400 h 1422400"/>
              <a:gd name="connsiteX3" fmla="*/ 584200 w 2161646"/>
              <a:gd name="connsiteY3" fmla="*/ 914400 h 1422400"/>
              <a:gd name="connsiteX4" fmla="*/ 876300 w 2161646"/>
              <a:gd name="connsiteY4" fmla="*/ 914400 h 1422400"/>
              <a:gd name="connsiteX5" fmla="*/ 1016000 w 2161646"/>
              <a:gd name="connsiteY5" fmla="*/ 635000 h 1422400"/>
              <a:gd name="connsiteX6" fmla="*/ 1308100 w 2161646"/>
              <a:gd name="connsiteY6" fmla="*/ 635000 h 1422400"/>
              <a:gd name="connsiteX7" fmla="*/ 1536700 w 2161646"/>
              <a:gd name="connsiteY7" fmla="*/ 330200 h 1422400"/>
              <a:gd name="connsiteX8" fmla="*/ 1564640 w 2161646"/>
              <a:gd name="connsiteY8" fmla="*/ 332740 h 1422400"/>
              <a:gd name="connsiteX9" fmla="*/ 1879600 w 2161646"/>
              <a:gd name="connsiteY9" fmla="*/ 381000 h 1422400"/>
              <a:gd name="connsiteX10" fmla="*/ 2095500 w 2161646"/>
              <a:gd name="connsiteY10" fmla="*/ 0 h 1422400"/>
              <a:gd name="connsiteX0" fmla="*/ 0 w 2161646"/>
              <a:gd name="connsiteY0" fmla="*/ 1422400 h 1422400"/>
              <a:gd name="connsiteX1" fmla="*/ 177800 w 2161646"/>
              <a:gd name="connsiteY1" fmla="*/ 1168400 h 1422400"/>
              <a:gd name="connsiteX2" fmla="*/ 431800 w 2161646"/>
              <a:gd name="connsiteY2" fmla="*/ 1168400 h 1422400"/>
              <a:gd name="connsiteX3" fmla="*/ 584200 w 2161646"/>
              <a:gd name="connsiteY3" fmla="*/ 914400 h 1422400"/>
              <a:gd name="connsiteX4" fmla="*/ 876300 w 2161646"/>
              <a:gd name="connsiteY4" fmla="*/ 914400 h 1422400"/>
              <a:gd name="connsiteX5" fmla="*/ 1016000 w 2161646"/>
              <a:gd name="connsiteY5" fmla="*/ 635000 h 1422400"/>
              <a:gd name="connsiteX6" fmla="*/ 1308100 w 2161646"/>
              <a:gd name="connsiteY6" fmla="*/ 635000 h 1422400"/>
              <a:gd name="connsiteX7" fmla="*/ 1536700 w 2161646"/>
              <a:gd name="connsiteY7" fmla="*/ 330200 h 1422400"/>
              <a:gd name="connsiteX8" fmla="*/ 1564640 w 2161646"/>
              <a:gd name="connsiteY8" fmla="*/ 561340 h 1422400"/>
              <a:gd name="connsiteX9" fmla="*/ 1879600 w 2161646"/>
              <a:gd name="connsiteY9" fmla="*/ 381000 h 1422400"/>
              <a:gd name="connsiteX10" fmla="*/ 2095500 w 2161646"/>
              <a:gd name="connsiteY10" fmla="*/ 0 h 1422400"/>
              <a:gd name="connsiteX0" fmla="*/ 0 w 2161646"/>
              <a:gd name="connsiteY0" fmla="*/ 1422400 h 1422400"/>
              <a:gd name="connsiteX1" fmla="*/ 177800 w 2161646"/>
              <a:gd name="connsiteY1" fmla="*/ 1168400 h 1422400"/>
              <a:gd name="connsiteX2" fmla="*/ 431800 w 2161646"/>
              <a:gd name="connsiteY2" fmla="*/ 1168400 h 1422400"/>
              <a:gd name="connsiteX3" fmla="*/ 584200 w 2161646"/>
              <a:gd name="connsiteY3" fmla="*/ 914400 h 1422400"/>
              <a:gd name="connsiteX4" fmla="*/ 876300 w 2161646"/>
              <a:gd name="connsiteY4" fmla="*/ 914400 h 1422400"/>
              <a:gd name="connsiteX5" fmla="*/ 1016000 w 2161646"/>
              <a:gd name="connsiteY5" fmla="*/ 635000 h 1422400"/>
              <a:gd name="connsiteX6" fmla="*/ 1308100 w 2161646"/>
              <a:gd name="connsiteY6" fmla="*/ 635000 h 1422400"/>
              <a:gd name="connsiteX7" fmla="*/ 1536700 w 2161646"/>
              <a:gd name="connsiteY7" fmla="*/ 330200 h 1422400"/>
              <a:gd name="connsiteX8" fmla="*/ 1879600 w 2161646"/>
              <a:gd name="connsiteY8" fmla="*/ 381000 h 1422400"/>
              <a:gd name="connsiteX9" fmla="*/ 2095500 w 2161646"/>
              <a:gd name="connsiteY9" fmla="*/ 0 h 1422400"/>
              <a:gd name="connsiteX0" fmla="*/ 0 w 2542646"/>
              <a:gd name="connsiteY0" fmla="*/ 1422400 h 1422400"/>
              <a:gd name="connsiteX1" fmla="*/ 177800 w 2542646"/>
              <a:gd name="connsiteY1" fmla="*/ 1168400 h 1422400"/>
              <a:gd name="connsiteX2" fmla="*/ 431800 w 2542646"/>
              <a:gd name="connsiteY2" fmla="*/ 1168400 h 1422400"/>
              <a:gd name="connsiteX3" fmla="*/ 584200 w 2542646"/>
              <a:gd name="connsiteY3" fmla="*/ 914400 h 1422400"/>
              <a:gd name="connsiteX4" fmla="*/ 876300 w 2542646"/>
              <a:gd name="connsiteY4" fmla="*/ 914400 h 1422400"/>
              <a:gd name="connsiteX5" fmla="*/ 1016000 w 2542646"/>
              <a:gd name="connsiteY5" fmla="*/ 635000 h 1422400"/>
              <a:gd name="connsiteX6" fmla="*/ 1308100 w 2542646"/>
              <a:gd name="connsiteY6" fmla="*/ 635000 h 1422400"/>
              <a:gd name="connsiteX7" fmla="*/ 1536700 w 2542646"/>
              <a:gd name="connsiteY7" fmla="*/ 330200 h 1422400"/>
              <a:gd name="connsiteX8" fmla="*/ 1879600 w 2542646"/>
              <a:gd name="connsiteY8" fmla="*/ 381000 h 1422400"/>
              <a:gd name="connsiteX9" fmla="*/ 2476500 w 2542646"/>
              <a:gd name="connsiteY9" fmla="*/ 0 h 1422400"/>
              <a:gd name="connsiteX0" fmla="*/ 0 w 2542646"/>
              <a:gd name="connsiteY0" fmla="*/ 1422400 h 1422400"/>
              <a:gd name="connsiteX1" fmla="*/ 177800 w 2542646"/>
              <a:gd name="connsiteY1" fmla="*/ 1168400 h 1422400"/>
              <a:gd name="connsiteX2" fmla="*/ 431800 w 2542646"/>
              <a:gd name="connsiteY2" fmla="*/ 1168400 h 1422400"/>
              <a:gd name="connsiteX3" fmla="*/ 584200 w 2542646"/>
              <a:gd name="connsiteY3" fmla="*/ 914400 h 1422400"/>
              <a:gd name="connsiteX4" fmla="*/ 876300 w 2542646"/>
              <a:gd name="connsiteY4" fmla="*/ 914400 h 1422400"/>
              <a:gd name="connsiteX5" fmla="*/ 1016000 w 2542646"/>
              <a:gd name="connsiteY5" fmla="*/ 635000 h 1422400"/>
              <a:gd name="connsiteX6" fmla="*/ 1308100 w 2542646"/>
              <a:gd name="connsiteY6" fmla="*/ 635000 h 1422400"/>
              <a:gd name="connsiteX7" fmla="*/ 1536700 w 2542646"/>
              <a:gd name="connsiteY7" fmla="*/ 330200 h 1422400"/>
              <a:gd name="connsiteX8" fmla="*/ 1879600 w 2542646"/>
              <a:gd name="connsiteY8" fmla="*/ 381000 h 1422400"/>
              <a:gd name="connsiteX9" fmla="*/ 2476500 w 2542646"/>
              <a:gd name="connsiteY9" fmla="*/ 0 h 1422400"/>
              <a:gd name="connsiteX0" fmla="*/ 0 w 2161646"/>
              <a:gd name="connsiteY0" fmla="*/ 1422400 h 1422400"/>
              <a:gd name="connsiteX1" fmla="*/ 177800 w 2161646"/>
              <a:gd name="connsiteY1" fmla="*/ 1168400 h 1422400"/>
              <a:gd name="connsiteX2" fmla="*/ 431800 w 2161646"/>
              <a:gd name="connsiteY2" fmla="*/ 1168400 h 1422400"/>
              <a:gd name="connsiteX3" fmla="*/ 584200 w 2161646"/>
              <a:gd name="connsiteY3" fmla="*/ 914400 h 1422400"/>
              <a:gd name="connsiteX4" fmla="*/ 876300 w 2161646"/>
              <a:gd name="connsiteY4" fmla="*/ 914400 h 1422400"/>
              <a:gd name="connsiteX5" fmla="*/ 1016000 w 2161646"/>
              <a:gd name="connsiteY5" fmla="*/ 635000 h 1422400"/>
              <a:gd name="connsiteX6" fmla="*/ 1308100 w 2161646"/>
              <a:gd name="connsiteY6" fmla="*/ 635000 h 1422400"/>
              <a:gd name="connsiteX7" fmla="*/ 1536700 w 2161646"/>
              <a:gd name="connsiteY7" fmla="*/ 330200 h 1422400"/>
              <a:gd name="connsiteX8" fmla="*/ 1879600 w 2161646"/>
              <a:gd name="connsiteY8" fmla="*/ 381000 h 1422400"/>
              <a:gd name="connsiteX9" fmla="*/ 2095500 w 2161646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81000 h 1422400"/>
              <a:gd name="connsiteX9" fmla="*/ 2095500 w 2095500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81000 h 1422400"/>
              <a:gd name="connsiteX9" fmla="*/ 2095500 w 2095500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81000 h 1422400"/>
              <a:gd name="connsiteX9" fmla="*/ 2095500 w 2095500"/>
              <a:gd name="connsiteY9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04800 h 1422400"/>
              <a:gd name="connsiteX9" fmla="*/ 2095500 w 2095500"/>
              <a:gd name="connsiteY9" fmla="*/ 0 h 1422400"/>
              <a:gd name="connsiteX0" fmla="*/ 0 w 2515023"/>
              <a:gd name="connsiteY0" fmla="*/ 1422400 h 1422400"/>
              <a:gd name="connsiteX1" fmla="*/ 177800 w 2515023"/>
              <a:gd name="connsiteY1" fmla="*/ 1168400 h 1422400"/>
              <a:gd name="connsiteX2" fmla="*/ 431800 w 2515023"/>
              <a:gd name="connsiteY2" fmla="*/ 1168400 h 1422400"/>
              <a:gd name="connsiteX3" fmla="*/ 584200 w 2515023"/>
              <a:gd name="connsiteY3" fmla="*/ 914400 h 1422400"/>
              <a:gd name="connsiteX4" fmla="*/ 876300 w 2515023"/>
              <a:gd name="connsiteY4" fmla="*/ 914400 h 1422400"/>
              <a:gd name="connsiteX5" fmla="*/ 1016000 w 2515023"/>
              <a:gd name="connsiteY5" fmla="*/ 635000 h 1422400"/>
              <a:gd name="connsiteX6" fmla="*/ 1308100 w 2515023"/>
              <a:gd name="connsiteY6" fmla="*/ 635000 h 1422400"/>
              <a:gd name="connsiteX7" fmla="*/ 1536700 w 2515023"/>
              <a:gd name="connsiteY7" fmla="*/ 330200 h 1422400"/>
              <a:gd name="connsiteX8" fmla="*/ 1879600 w 2515023"/>
              <a:gd name="connsiteY8" fmla="*/ 304800 h 1422400"/>
              <a:gd name="connsiteX9" fmla="*/ 2479040 w 2515023"/>
              <a:gd name="connsiteY9" fmla="*/ 294640 h 1422400"/>
              <a:gd name="connsiteX10" fmla="*/ 2095500 w 2515023"/>
              <a:gd name="connsiteY10" fmla="*/ 0 h 1422400"/>
              <a:gd name="connsiteX0" fmla="*/ 0 w 2095500"/>
              <a:gd name="connsiteY0" fmla="*/ 1422400 h 1422400"/>
              <a:gd name="connsiteX1" fmla="*/ 177800 w 2095500"/>
              <a:gd name="connsiteY1" fmla="*/ 1168400 h 1422400"/>
              <a:gd name="connsiteX2" fmla="*/ 431800 w 2095500"/>
              <a:gd name="connsiteY2" fmla="*/ 1168400 h 1422400"/>
              <a:gd name="connsiteX3" fmla="*/ 584200 w 2095500"/>
              <a:gd name="connsiteY3" fmla="*/ 914400 h 1422400"/>
              <a:gd name="connsiteX4" fmla="*/ 876300 w 2095500"/>
              <a:gd name="connsiteY4" fmla="*/ 914400 h 1422400"/>
              <a:gd name="connsiteX5" fmla="*/ 1016000 w 2095500"/>
              <a:gd name="connsiteY5" fmla="*/ 635000 h 1422400"/>
              <a:gd name="connsiteX6" fmla="*/ 1308100 w 2095500"/>
              <a:gd name="connsiteY6" fmla="*/ 635000 h 1422400"/>
              <a:gd name="connsiteX7" fmla="*/ 1536700 w 2095500"/>
              <a:gd name="connsiteY7" fmla="*/ 330200 h 1422400"/>
              <a:gd name="connsiteX8" fmla="*/ 1879600 w 2095500"/>
              <a:gd name="connsiteY8" fmla="*/ 304800 h 1422400"/>
              <a:gd name="connsiteX9" fmla="*/ 2095500 w 2095500"/>
              <a:gd name="connsiteY9" fmla="*/ 0 h 1422400"/>
              <a:gd name="connsiteX0" fmla="*/ 7620 w 2103120"/>
              <a:gd name="connsiteY0" fmla="*/ 1422400 h 1424940"/>
              <a:gd name="connsiteX1" fmla="*/ 0 w 2103120"/>
              <a:gd name="connsiteY1" fmla="*/ 1424940 h 1424940"/>
              <a:gd name="connsiteX2" fmla="*/ 185420 w 2103120"/>
              <a:gd name="connsiteY2" fmla="*/ 1168400 h 1424940"/>
              <a:gd name="connsiteX3" fmla="*/ 439420 w 2103120"/>
              <a:gd name="connsiteY3" fmla="*/ 1168400 h 1424940"/>
              <a:gd name="connsiteX4" fmla="*/ 591820 w 2103120"/>
              <a:gd name="connsiteY4" fmla="*/ 914400 h 1424940"/>
              <a:gd name="connsiteX5" fmla="*/ 883920 w 2103120"/>
              <a:gd name="connsiteY5" fmla="*/ 914400 h 1424940"/>
              <a:gd name="connsiteX6" fmla="*/ 1023620 w 2103120"/>
              <a:gd name="connsiteY6" fmla="*/ 635000 h 1424940"/>
              <a:gd name="connsiteX7" fmla="*/ 1315720 w 2103120"/>
              <a:gd name="connsiteY7" fmla="*/ 635000 h 1424940"/>
              <a:gd name="connsiteX8" fmla="*/ 1544320 w 2103120"/>
              <a:gd name="connsiteY8" fmla="*/ 330200 h 1424940"/>
              <a:gd name="connsiteX9" fmla="*/ 1887220 w 2103120"/>
              <a:gd name="connsiteY9" fmla="*/ 304800 h 1424940"/>
              <a:gd name="connsiteX10" fmla="*/ 2103120 w 2103120"/>
              <a:gd name="connsiteY10" fmla="*/ 0 h 1424940"/>
              <a:gd name="connsiteX0" fmla="*/ 416560 w 2512060"/>
              <a:gd name="connsiteY0" fmla="*/ 1422400 h 1424940"/>
              <a:gd name="connsiteX1" fmla="*/ 408940 w 2512060"/>
              <a:gd name="connsiteY1" fmla="*/ 1424940 h 1424940"/>
              <a:gd name="connsiteX2" fmla="*/ 594360 w 2512060"/>
              <a:gd name="connsiteY2" fmla="*/ 1168400 h 1424940"/>
              <a:gd name="connsiteX3" fmla="*/ 848360 w 2512060"/>
              <a:gd name="connsiteY3" fmla="*/ 1168400 h 1424940"/>
              <a:gd name="connsiteX4" fmla="*/ 1000760 w 2512060"/>
              <a:gd name="connsiteY4" fmla="*/ 914400 h 1424940"/>
              <a:gd name="connsiteX5" fmla="*/ 1292860 w 2512060"/>
              <a:gd name="connsiteY5" fmla="*/ 914400 h 1424940"/>
              <a:gd name="connsiteX6" fmla="*/ 1432560 w 2512060"/>
              <a:gd name="connsiteY6" fmla="*/ 635000 h 1424940"/>
              <a:gd name="connsiteX7" fmla="*/ 1724660 w 2512060"/>
              <a:gd name="connsiteY7" fmla="*/ 635000 h 1424940"/>
              <a:gd name="connsiteX8" fmla="*/ 1953260 w 2512060"/>
              <a:gd name="connsiteY8" fmla="*/ 330200 h 1424940"/>
              <a:gd name="connsiteX9" fmla="*/ 2296160 w 2512060"/>
              <a:gd name="connsiteY9" fmla="*/ 304800 h 1424940"/>
              <a:gd name="connsiteX10" fmla="*/ 2512060 w 2512060"/>
              <a:gd name="connsiteY10" fmla="*/ 0 h 1424940"/>
              <a:gd name="connsiteX0" fmla="*/ 416560 w 2296160"/>
              <a:gd name="connsiteY0" fmla="*/ 1117600 h 1120140"/>
              <a:gd name="connsiteX1" fmla="*/ 408940 w 2296160"/>
              <a:gd name="connsiteY1" fmla="*/ 1120140 h 1120140"/>
              <a:gd name="connsiteX2" fmla="*/ 594360 w 2296160"/>
              <a:gd name="connsiteY2" fmla="*/ 863600 h 1120140"/>
              <a:gd name="connsiteX3" fmla="*/ 848360 w 2296160"/>
              <a:gd name="connsiteY3" fmla="*/ 863600 h 1120140"/>
              <a:gd name="connsiteX4" fmla="*/ 1000760 w 2296160"/>
              <a:gd name="connsiteY4" fmla="*/ 609600 h 1120140"/>
              <a:gd name="connsiteX5" fmla="*/ 1292860 w 2296160"/>
              <a:gd name="connsiteY5" fmla="*/ 609600 h 1120140"/>
              <a:gd name="connsiteX6" fmla="*/ 1432560 w 2296160"/>
              <a:gd name="connsiteY6" fmla="*/ 330200 h 1120140"/>
              <a:gd name="connsiteX7" fmla="*/ 1724660 w 2296160"/>
              <a:gd name="connsiteY7" fmla="*/ 330200 h 1120140"/>
              <a:gd name="connsiteX8" fmla="*/ 1953260 w 2296160"/>
              <a:gd name="connsiteY8" fmla="*/ 25400 h 1120140"/>
              <a:gd name="connsiteX9" fmla="*/ 2296160 w 2296160"/>
              <a:gd name="connsiteY9" fmla="*/ 0 h 1120140"/>
              <a:gd name="connsiteX0" fmla="*/ 416560 w 1953260"/>
              <a:gd name="connsiteY0" fmla="*/ 1092200 h 1094740"/>
              <a:gd name="connsiteX1" fmla="*/ 408940 w 1953260"/>
              <a:gd name="connsiteY1" fmla="*/ 1094740 h 1094740"/>
              <a:gd name="connsiteX2" fmla="*/ 594360 w 1953260"/>
              <a:gd name="connsiteY2" fmla="*/ 838200 h 1094740"/>
              <a:gd name="connsiteX3" fmla="*/ 848360 w 1953260"/>
              <a:gd name="connsiteY3" fmla="*/ 838200 h 1094740"/>
              <a:gd name="connsiteX4" fmla="*/ 1000760 w 1953260"/>
              <a:gd name="connsiteY4" fmla="*/ 584200 h 1094740"/>
              <a:gd name="connsiteX5" fmla="*/ 1292860 w 1953260"/>
              <a:gd name="connsiteY5" fmla="*/ 584200 h 1094740"/>
              <a:gd name="connsiteX6" fmla="*/ 1432560 w 1953260"/>
              <a:gd name="connsiteY6" fmla="*/ 304800 h 1094740"/>
              <a:gd name="connsiteX7" fmla="*/ 1724660 w 1953260"/>
              <a:gd name="connsiteY7" fmla="*/ 304800 h 1094740"/>
              <a:gd name="connsiteX8" fmla="*/ 1953260 w 1953260"/>
              <a:gd name="connsiteY8" fmla="*/ 0 h 1094740"/>
              <a:gd name="connsiteX0" fmla="*/ 416560 w 1993053"/>
              <a:gd name="connsiteY0" fmla="*/ 1143423 h 1145963"/>
              <a:gd name="connsiteX1" fmla="*/ 408940 w 1993053"/>
              <a:gd name="connsiteY1" fmla="*/ 1145963 h 1145963"/>
              <a:gd name="connsiteX2" fmla="*/ 594360 w 1993053"/>
              <a:gd name="connsiteY2" fmla="*/ 889423 h 1145963"/>
              <a:gd name="connsiteX3" fmla="*/ 848360 w 1993053"/>
              <a:gd name="connsiteY3" fmla="*/ 889423 h 1145963"/>
              <a:gd name="connsiteX4" fmla="*/ 1000760 w 1993053"/>
              <a:gd name="connsiteY4" fmla="*/ 635423 h 1145963"/>
              <a:gd name="connsiteX5" fmla="*/ 1292860 w 1993053"/>
              <a:gd name="connsiteY5" fmla="*/ 635423 h 1145963"/>
              <a:gd name="connsiteX6" fmla="*/ 1432560 w 1993053"/>
              <a:gd name="connsiteY6" fmla="*/ 356023 h 1145963"/>
              <a:gd name="connsiteX7" fmla="*/ 1724660 w 1993053"/>
              <a:gd name="connsiteY7" fmla="*/ 356023 h 1145963"/>
              <a:gd name="connsiteX8" fmla="*/ 1953260 w 1993053"/>
              <a:gd name="connsiteY8" fmla="*/ 51223 h 1145963"/>
              <a:gd name="connsiteX9" fmla="*/ 1963420 w 1993053"/>
              <a:gd name="connsiteY9" fmla="*/ 48683 h 1145963"/>
              <a:gd name="connsiteX0" fmla="*/ 416560 w 1953260"/>
              <a:gd name="connsiteY0" fmla="*/ 1092200 h 1094740"/>
              <a:gd name="connsiteX1" fmla="*/ 408940 w 1953260"/>
              <a:gd name="connsiteY1" fmla="*/ 1094740 h 1094740"/>
              <a:gd name="connsiteX2" fmla="*/ 594360 w 1953260"/>
              <a:gd name="connsiteY2" fmla="*/ 838200 h 1094740"/>
              <a:gd name="connsiteX3" fmla="*/ 848360 w 1953260"/>
              <a:gd name="connsiteY3" fmla="*/ 838200 h 1094740"/>
              <a:gd name="connsiteX4" fmla="*/ 1000760 w 1953260"/>
              <a:gd name="connsiteY4" fmla="*/ 584200 h 1094740"/>
              <a:gd name="connsiteX5" fmla="*/ 1292860 w 1953260"/>
              <a:gd name="connsiteY5" fmla="*/ 584200 h 1094740"/>
              <a:gd name="connsiteX6" fmla="*/ 1432560 w 1953260"/>
              <a:gd name="connsiteY6" fmla="*/ 304800 h 1094740"/>
              <a:gd name="connsiteX7" fmla="*/ 1724660 w 1953260"/>
              <a:gd name="connsiteY7" fmla="*/ 304800 h 1094740"/>
              <a:gd name="connsiteX8" fmla="*/ 1953260 w 1953260"/>
              <a:gd name="connsiteY8" fmla="*/ 0 h 10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3260" h="1094740">
                <a:moveTo>
                  <a:pt x="416560" y="1092200"/>
                </a:moveTo>
                <a:cubicBezTo>
                  <a:pt x="414020" y="1093047"/>
                  <a:pt x="0" y="1093893"/>
                  <a:pt x="408940" y="1094740"/>
                </a:cubicBezTo>
                <a:lnTo>
                  <a:pt x="594360" y="838200"/>
                </a:lnTo>
                <a:lnTo>
                  <a:pt x="848360" y="838200"/>
                </a:lnTo>
                <a:lnTo>
                  <a:pt x="1000760" y="584200"/>
                </a:lnTo>
                <a:lnTo>
                  <a:pt x="1292860" y="584200"/>
                </a:lnTo>
                <a:lnTo>
                  <a:pt x="1432560" y="304800"/>
                </a:lnTo>
                <a:lnTo>
                  <a:pt x="1724660" y="304800"/>
                </a:lnTo>
                <a:lnTo>
                  <a:pt x="1953260" y="0"/>
                </a:ln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9600" y="4268788"/>
            <a:ext cx="228600" cy="746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-304800" y="41148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i="1" dirty="0" smtClean="0">
                <a:solidFill>
                  <a:schemeClr val="tx1"/>
                </a:solidFill>
                <a:latin typeface="Palatino Linotype" pitchFamily="18" charset="0"/>
                <a:ea typeface="MS UI Gothic" pitchFamily="34" charset="-128"/>
              </a:rPr>
              <a:t>K</a:t>
            </a:r>
            <a:r>
              <a:rPr lang="en-US" sz="20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= 1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1219200" y="1600200"/>
            <a:ext cx="4953000" cy="2133600"/>
            <a:chOff x="1219200" y="1600200"/>
            <a:chExt cx="4953000" cy="21336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1295400" y="2971800"/>
              <a:ext cx="1295400" cy="2286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219200" y="1600200"/>
              <a:ext cx="495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+mj-lt"/>
                </a:rPr>
                <a:t>  Measure client uptake speed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+mj-lt"/>
                </a:rPr>
                <a:t>  If higher, increase </a:t>
              </a:r>
              <a:r>
                <a:rPr lang="en-US" sz="2000" b="1" i="1" dirty="0" smtClean="0">
                  <a:latin typeface="Palatino Linotype" pitchFamily="18" charset="0"/>
                  <a:ea typeface="MS UI Gothic" pitchFamily="34" charset="-128"/>
                </a:rPr>
                <a:t>K</a:t>
              </a:r>
              <a:r>
                <a:rPr lang="en-US" sz="2400" dirty="0" smtClean="0">
                  <a:latin typeface="+mj-lt"/>
                </a:rPr>
                <a:t> by 1 and repeat</a:t>
              </a:r>
            </a:p>
            <a:p>
              <a:endParaRPr lang="en-US" sz="2400" dirty="0">
                <a:latin typeface="+mj-lt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914400" y="3124200"/>
            <a:ext cx="6553200" cy="158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1"/>
          <p:cNvGrpSpPr/>
          <p:nvPr/>
        </p:nvGrpSpPr>
        <p:grpSpPr>
          <a:xfrm>
            <a:off x="1905000" y="2895600"/>
            <a:ext cx="5334000" cy="1592997"/>
            <a:chOff x="1905000" y="2895600"/>
            <a:chExt cx="5334000" cy="1592997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857500" y="3162300"/>
              <a:ext cx="838200" cy="304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905000" y="3657600"/>
              <a:ext cx="533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Client saturated, </a:t>
              </a:r>
            </a:p>
            <a:p>
              <a:r>
                <a:rPr lang="en-US" sz="2400" dirty="0" smtClean="0">
                  <a:latin typeface="+mj-lt"/>
                </a:rPr>
                <a:t>enter next phase</a:t>
              </a: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2057400" y="3148013"/>
            <a:ext cx="7086600" cy="3515379"/>
            <a:chOff x="2057400" y="3148013"/>
            <a:chExt cx="7086600" cy="3515379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3616306" y="3768705"/>
              <a:ext cx="1576388" cy="33500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57400" y="4724400"/>
              <a:ext cx="7086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Periodically, flip a biased coin </a:t>
              </a:r>
              <a:r>
                <a:rPr lang="en-US" sz="2400" dirty="0" err="1" smtClean="0">
                  <a:latin typeface="+mj-lt"/>
                </a:rPr>
                <a:t>w.p</a:t>
              </a:r>
              <a:r>
                <a:rPr lang="en-US" sz="2400" dirty="0" smtClean="0">
                  <a:latin typeface="+mj-lt"/>
                </a:rPr>
                <a:t>. 2/3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+mj-lt"/>
                </a:rPr>
                <a:t>  On heads, increase or decrease </a:t>
              </a:r>
              <a:r>
                <a:rPr lang="en-US" sz="2400" b="1" i="1" dirty="0" smtClean="0">
                  <a:latin typeface="Palatino Linotype" pitchFamily="18" charset="0"/>
                  <a:ea typeface="MS UI Gothic" pitchFamily="34" charset="-128"/>
                </a:rPr>
                <a:t>K</a:t>
              </a:r>
              <a:r>
                <a:rPr lang="en-US" sz="2400" dirty="0" smtClean="0">
                  <a:latin typeface="+mj-lt"/>
                </a:rPr>
                <a:t> by 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+mj-lt"/>
                </a:rPr>
                <a:t>  If no improvement, revert to old </a:t>
              </a:r>
              <a:r>
                <a:rPr lang="en-US" sz="2400" b="1" i="1" dirty="0" smtClean="0">
                  <a:latin typeface="Palatino Linotype" pitchFamily="18" charset="0"/>
                  <a:ea typeface="MS UI Gothic" pitchFamily="34" charset="-128"/>
                </a:rPr>
                <a:t>K</a:t>
              </a:r>
              <a:endParaRPr lang="en-US" sz="2400" dirty="0" smtClean="0">
                <a:latin typeface="+mj-lt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+mj-lt"/>
                </a:rPr>
                <a:t>  Otherwise, keep </a:t>
              </a:r>
              <a:r>
                <a:rPr lang="en-US" sz="2400" b="1" i="1" dirty="0" smtClean="0">
                  <a:latin typeface="Palatino Linotype" pitchFamily="18" charset="0"/>
                  <a:ea typeface="MS UI Gothic" pitchFamily="34" charset="-128"/>
                </a:rPr>
                <a:t>K </a:t>
              </a:r>
              <a:r>
                <a:rPr lang="en-US" sz="2400" dirty="0" smtClean="0">
                  <a:latin typeface="+mj-lt"/>
                </a:rPr>
                <a:t>and go in the same direction </a:t>
              </a:r>
            </a:p>
            <a:p>
              <a:r>
                <a:rPr lang="en-US" sz="2400" dirty="0" smtClean="0">
                  <a:latin typeface="+mj-lt"/>
                </a:rPr>
                <a:t>   next time we change it.</a:t>
              </a:r>
            </a:p>
          </p:txBody>
        </p:sp>
      </p:grpSp>
      <p:sp>
        <p:nvSpPr>
          <p:cNvPr id="55" name="Freeform 54"/>
          <p:cNvSpPr/>
          <p:nvPr/>
        </p:nvSpPr>
        <p:spPr>
          <a:xfrm>
            <a:off x="2686050" y="2862263"/>
            <a:ext cx="4095750" cy="614362"/>
          </a:xfrm>
          <a:custGeom>
            <a:avLst/>
            <a:gdLst>
              <a:gd name="connsiteX0" fmla="*/ 0 w 4376738"/>
              <a:gd name="connsiteY0" fmla="*/ 290512 h 614362"/>
              <a:gd name="connsiteX1" fmla="*/ 323850 w 4376738"/>
              <a:gd name="connsiteY1" fmla="*/ 285750 h 614362"/>
              <a:gd name="connsiteX2" fmla="*/ 519113 w 4376738"/>
              <a:gd name="connsiteY2" fmla="*/ 0 h 614362"/>
              <a:gd name="connsiteX3" fmla="*/ 1452563 w 4376738"/>
              <a:gd name="connsiteY3" fmla="*/ 0 h 614362"/>
              <a:gd name="connsiteX4" fmla="*/ 1657350 w 4376738"/>
              <a:gd name="connsiteY4" fmla="*/ 285750 h 614362"/>
              <a:gd name="connsiteX5" fmla="*/ 2757488 w 4376738"/>
              <a:gd name="connsiteY5" fmla="*/ 280987 h 614362"/>
              <a:gd name="connsiteX6" fmla="*/ 2976563 w 4376738"/>
              <a:gd name="connsiteY6" fmla="*/ 614362 h 614362"/>
              <a:gd name="connsiteX7" fmla="*/ 3295650 w 4376738"/>
              <a:gd name="connsiteY7" fmla="*/ 614362 h 614362"/>
              <a:gd name="connsiteX8" fmla="*/ 3524250 w 4376738"/>
              <a:gd name="connsiteY8" fmla="*/ 266700 h 614362"/>
              <a:gd name="connsiteX9" fmla="*/ 4286250 w 4376738"/>
              <a:gd name="connsiteY9" fmla="*/ 266700 h 614362"/>
              <a:gd name="connsiteX10" fmla="*/ 4376738 w 4376738"/>
              <a:gd name="connsiteY10" fmla="*/ 266700 h 6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6738" h="614362">
                <a:moveTo>
                  <a:pt x="0" y="290512"/>
                </a:moveTo>
                <a:lnTo>
                  <a:pt x="323850" y="285750"/>
                </a:lnTo>
                <a:lnTo>
                  <a:pt x="519113" y="0"/>
                </a:lnTo>
                <a:lnTo>
                  <a:pt x="1452563" y="0"/>
                </a:lnTo>
                <a:lnTo>
                  <a:pt x="1657350" y="285750"/>
                </a:lnTo>
                <a:lnTo>
                  <a:pt x="2757488" y="280987"/>
                </a:lnTo>
                <a:lnTo>
                  <a:pt x="2976563" y="614362"/>
                </a:lnTo>
                <a:lnTo>
                  <a:pt x="3295650" y="614362"/>
                </a:lnTo>
                <a:lnTo>
                  <a:pt x="3524250" y="266700"/>
                </a:lnTo>
                <a:lnTo>
                  <a:pt x="4286250" y="266700"/>
                </a:lnTo>
                <a:lnTo>
                  <a:pt x="4376738" y="26670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-152400"/>
            <a:ext cx="9296400" cy="70104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962400" y="4038600"/>
            <a:ext cx="2819400" cy="990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1" idx="2"/>
          </p:cNvCxnSpPr>
          <p:nvPr/>
        </p:nvCxnSpPr>
        <p:spPr>
          <a:xfrm rot="5400000">
            <a:off x="4514850" y="4019550"/>
            <a:ext cx="990600" cy="1028700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6019800" y="3048000"/>
            <a:ext cx="762000" cy="381000"/>
          </a:xfrm>
          <a:prstGeom prst="rightArrow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8001000" y="5181600"/>
          <a:ext cx="76200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8001000" y="4800600"/>
          <a:ext cx="762000" cy="3657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</a:p>
                  </a:txBody>
                  <a:tcPr>
                    <a:solidFill>
                      <a:srgbClr val="FDEB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DEBE3"/>
                    </a:solidFill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228600" y="2971800"/>
            <a:ext cx="8686800" cy="3733800"/>
            <a:chOff x="228600" y="2971800"/>
            <a:chExt cx="8686800" cy="3733800"/>
          </a:xfrm>
        </p:grpSpPr>
        <p:sp>
          <p:nvSpPr>
            <p:cNvPr id="64" name="Lightning Bolt 63"/>
            <p:cNvSpPr/>
            <p:nvPr/>
          </p:nvSpPr>
          <p:spPr>
            <a:xfrm flipH="1">
              <a:off x="228600" y="3886200"/>
              <a:ext cx="3429000" cy="2819400"/>
            </a:xfrm>
            <a:prstGeom prst="lightningBolt">
              <a:avLst/>
            </a:prstGeom>
            <a:solidFill>
              <a:srgbClr val="B7CE88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286000" y="2971800"/>
              <a:ext cx="6629400" cy="3505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>
                <a:rot lat="900000" lon="0" rev="0"/>
              </a:camera>
              <a:lightRig rig="threePt" dir="t"/>
            </a:scene3d>
            <a:sp3d extrusionH="127000" prstMaterial="metal">
              <a:bevelT w="279400" prst="relaxedInset"/>
              <a:bevelB w="336550" h="1397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5105400" y="4495800"/>
          <a:ext cx="76200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5105400" y="3962400"/>
          <a:ext cx="762000" cy="3657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</a:p>
                  </a:txBody>
                  <a:tcPr>
                    <a:solidFill>
                      <a:srgbClr val="FDEB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DEB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105400" y="5486400"/>
          <a:ext cx="76200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019800" y="4038600"/>
            <a:ext cx="2895600" cy="2286000"/>
            <a:chOff x="6019800" y="4038600"/>
            <a:chExt cx="2895600" cy="2286000"/>
          </a:xfrm>
        </p:grpSpPr>
        <p:sp>
          <p:nvSpPr>
            <p:cNvPr id="70" name="Right Brace 69"/>
            <p:cNvSpPr/>
            <p:nvPr/>
          </p:nvSpPr>
          <p:spPr>
            <a:xfrm>
              <a:off x="6019800" y="4038600"/>
              <a:ext cx="228600" cy="2286000"/>
            </a:xfrm>
            <a:prstGeom prst="rightBrac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6400800" y="4343400"/>
              <a:ext cx="25146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20M records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1024 partitions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 sz="2000" b="1" dirty="0" smtClean="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100MB/partition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100 partitions/server</a:t>
              </a:r>
            </a:p>
          </p:txBody>
        </p:sp>
      </p:grpSp>
      <p:sp>
        <p:nvSpPr>
          <p:cNvPr id="72" name="Titre 1"/>
          <p:cNvSpPr txBox="1">
            <a:spLocks/>
          </p:cNvSpPr>
          <p:nvPr/>
        </p:nvSpPr>
        <p:spPr bwMode="auto">
          <a:xfrm>
            <a:off x="3733800" y="30480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</a:t>
            </a:r>
            <a:r>
              <a:rPr kumimoji="0" lang="fr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CA" sz="2800" b="1" dirty="0" smtClean="0">
                <a:latin typeface="+mj-lt"/>
                <a:ea typeface="+mj-ea"/>
                <a:cs typeface="+mj-cs"/>
              </a:rPr>
              <a:t>T</a:t>
            </a:r>
            <a:r>
              <a:rPr kumimoji="0" lang="fr-C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estbed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7338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4343400" y="3962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latin typeface="+mj-lt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4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2438400" y="3962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Clients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810000" y="4800600"/>
            <a:ext cx="45720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alpha val="40000"/>
              </a:schemeClr>
            </a:solidFill>
          </a:ln>
          <a:scene3d>
            <a:camera prst="obliqueBottomRight">
              <a:rot lat="1450678" lon="21215196" rev="21467843"/>
            </a:camera>
            <a:lightRig rig="sunrise" dir="t"/>
          </a:scene3d>
          <a:sp3d extrusionH="298450" contourW="6350" prstMaterial="flat"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2438400" y="48006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Routers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Text Box 29"/>
          <p:cNvSpPr txBox="1">
            <a:spLocks noChangeArrowheads="1"/>
          </p:cNvSpPr>
          <p:nvPr/>
        </p:nvSpPr>
        <p:spPr bwMode="auto">
          <a:xfrm>
            <a:off x="2438400" y="5562600"/>
            <a:ext cx="121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Storage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latin typeface="+mj-lt"/>
              </a:rPr>
              <a:t>Units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4343400" y="48006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latin typeface="+mj-lt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1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Text Box 29"/>
          <p:cNvSpPr txBox="1">
            <a:spLocks noChangeArrowheads="1"/>
          </p:cNvSpPr>
          <p:nvPr/>
        </p:nvSpPr>
        <p:spPr bwMode="auto">
          <a:xfrm>
            <a:off x="4343400" y="56388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latin typeface="+mj-lt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10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Flowchart: Magnetic Disk 80"/>
          <p:cNvSpPr/>
          <p:nvPr/>
        </p:nvSpPr>
        <p:spPr>
          <a:xfrm>
            <a:off x="3810000" y="5486400"/>
            <a:ext cx="457200" cy="762000"/>
          </a:xfrm>
          <a:prstGeom prst="flowChartMagneticDisk">
            <a:avLst/>
          </a:prstGeom>
          <a:solidFill>
            <a:schemeClr val="accent1">
              <a:alpha val="74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810000"/>
            <a:ext cx="933450" cy="3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C:\Users\ymir\AppData\Local\Temp\image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0615"/>
            <a:ext cx="9144000" cy="507738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server allocation (ASA)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50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7696200" y="21336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1" dirty="0">
                <a:latin typeface="+mj-lt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1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mir\AppData\Local\Temp\image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48" y="1676400"/>
            <a:ext cx="9035252" cy="5181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server allocation (ASA)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50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7696200" y="21336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1" dirty="0">
                <a:latin typeface="+mj-lt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4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ymir\AppData\Local\Temp\image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48" y="1676400"/>
            <a:ext cx="9035252" cy="5181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server allocation (ASA)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50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7696200" y="21336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1" dirty="0">
                <a:latin typeface="+mj-lt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4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138082" y="4013947"/>
            <a:ext cx="3859306" cy="1337982"/>
          </a:xfrm>
          <a:custGeom>
            <a:avLst/>
            <a:gdLst>
              <a:gd name="connsiteX0" fmla="*/ 0 w 3859306"/>
              <a:gd name="connsiteY0" fmla="*/ 0 h 1337982"/>
              <a:gd name="connsiteX1" fmla="*/ 1297642 w 3859306"/>
              <a:gd name="connsiteY1" fmla="*/ 699247 h 1337982"/>
              <a:gd name="connsiteX2" fmla="*/ 2581836 w 3859306"/>
              <a:gd name="connsiteY2" fmla="*/ 1216959 h 1337982"/>
              <a:gd name="connsiteX3" fmla="*/ 3859306 w 3859306"/>
              <a:gd name="connsiteY3" fmla="*/ 1337982 h 133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306" h="1337982">
                <a:moveTo>
                  <a:pt x="0" y="0"/>
                </a:moveTo>
                <a:lnTo>
                  <a:pt x="1297642" y="699247"/>
                </a:lnTo>
                <a:lnTo>
                  <a:pt x="2581836" y="1216959"/>
                </a:lnTo>
                <a:lnTo>
                  <a:pt x="3859306" y="1337982"/>
                </a:lnTo>
              </a:path>
            </a:pathLst>
          </a:custGeom>
          <a:ln w="539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server allocation (ASA)</a:t>
            </a:r>
            <a:endParaRPr lang="en-US" dirty="0"/>
          </a:p>
        </p:txBody>
      </p:sp>
      <p:pic>
        <p:nvPicPr>
          <p:cNvPr id="77825" name="Picture 1" descr="C:\Users\ymir\AppData\Local\Temp\image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36543"/>
            <a:ext cx="7848600" cy="482145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50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7696200" y="21336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1" dirty="0">
                <a:latin typeface="+mj-lt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2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="1" dirty="0" smtClean="0"/>
              <a:t>=5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="1" dirty="0" smtClean="0"/>
              <a:t>=5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="1" dirty="0" smtClean="0"/>
              <a:t>=2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="1" dirty="0" smtClean="0"/>
              <a:t>=8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00400" y="4724400"/>
            <a:ext cx="5638800" cy="900113"/>
            <a:chOff x="3200400" y="4648200"/>
            <a:chExt cx="5638800" cy="90011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48200"/>
              <a:ext cx="1262062" cy="890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4648200"/>
              <a:ext cx="1285875" cy="9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1" y="4800600"/>
              <a:ext cx="1379702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67600" y="4953000"/>
              <a:ext cx="1371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562725" cy="5029200"/>
          </a:xfrm>
        </p:spPr>
        <p:txBody>
          <a:bodyPr/>
          <a:lstStyle/>
          <a:p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understood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 </a:t>
            </a:r>
            <a:r>
              <a:rPr lang="fr-FR" dirty="0" err="1" smtClean="0"/>
              <a:t>tasks</a:t>
            </a:r>
            <a:r>
              <a:rPr lang="fr-FR" dirty="0" smtClean="0"/>
              <a:t> are </a:t>
            </a:r>
            <a:r>
              <a:rPr lang="fr-FR" dirty="0" err="1" smtClean="0"/>
              <a:t>challenging</a:t>
            </a:r>
            <a:r>
              <a:rPr lang="fr-FR" dirty="0" smtClean="0"/>
              <a:t> </a:t>
            </a:r>
            <a:r>
              <a:rPr lang="fr-FR" dirty="0" err="1" smtClean="0"/>
              <a:t>again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web-</a:t>
            </a:r>
            <a:r>
              <a:rPr lang="fr-FR" dirty="0" err="1" smtClean="0"/>
              <a:t>scale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rgbClr val="42607C"/>
                </a:solidFill>
              </a:rPr>
              <a:t>Millions of </a:t>
            </a:r>
            <a:r>
              <a:rPr lang="fr-FR" dirty="0" err="1" smtClean="0">
                <a:solidFill>
                  <a:srgbClr val="42607C"/>
                </a:solidFill>
              </a:rPr>
              <a:t>users</a:t>
            </a:r>
            <a:endParaRPr lang="fr-FR" dirty="0" smtClean="0">
              <a:solidFill>
                <a:srgbClr val="42607C"/>
              </a:solidFill>
            </a:endParaRPr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Terabytes</a:t>
            </a:r>
            <a:r>
              <a:rPr lang="fr-FR" dirty="0" smtClean="0">
                <a:solidFill>
                  <a:srgbClr val="42607C"/>
                </a:solidFill>
              </a:rPr>
              <a:t> of data</a:t>
            </a:r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Low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latency</a:t>
            </a:r>
            <a:r>
              <a:rPr lang="fr-FR" dirty="0" smtClean="0">
                <a:solidFill>
                  <a:srgbClr val="42607C"/>
                </a:solidFill>
              </a:rPr>
              <a:t> essential</a:t>
            </a:r>
          </a:p>
          <a:p>
            <a:r>
              <a:rPr lang="fr-FR" dirty="0" err="1" smtClean="0"/>
              <a:t>Shared</a:t>
            </a:r>
            <a:r>
              <a:rPr lang="fr-FR" dirty="0" smtClean="0"/>
              <a:t>-</a:t>
            </a:r>
            <a:r>
              <a:rPr lang="fr-FR" dirty="0" err="1" smtClean="0"/>
              <a:t>nothing</a:t>
            </a:r>
            <a:r>
              <a:rPr lang="fr-FR" dirty="0" smtClean="0"/>
              <a:t> </a:t>
            </a:r>
            <a:r>
              <a:rPr lang="fr-FR" dirty="0" err="1" smtClean="0"/>
              <a:t>databases</a:t>
            </a:r>
            <a:endParaRPr lang="fr-FR" dirty="0" smtClean="0"/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1"/>
            <a:endParaRPr lang="fr-FR" sz="700" dirty="0" smtClean="0">
              <a:solidFill>
                <a:srgbClr val="42607C"/>
              </a:solidFill>
            </a:endParaRPr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Scale</a:t>
            </a:r>
            <a:r>
              <a:rPr lang="fr-FR" dirty="0" smtClean="0">
                <a:solidFill>
                  <a:srgbClr val="42607C"/>
                </a:solidFill>
              </a:rPr>
              <a:t> by </a:t>
            </a:r>
            <a:r>
              <a:rPr lang="fr-FR" dirty="0" err="1" smtClean="0">
                <a:solidFill>
                  <a:srgbClr val="42607C"/>
                </a:solidFill>
              </a:rPr>
              <a:t>adding</a:t>
            </a:r>
            <a:r>
              <a:rPr lang="fr-FR" dirty="0" smtClean="0">
                <a:solidFill>
                  <a:srgbClr val="42607C"/>
                </a:solidFill>
              </a:rPr>
              <a:t> servers </a:t>
            </a:r>
            <a:r>
              <a:rPr lang="fr-FR" dirty="0" err="1" smtClean="0">
                <a:solidFill>
                  <a:srgbClr val="42607C"/>
                </a:solidFill>
              </a:rPr>
              <a:t>with</a:t>
            </a:r>
            <a:r>
              <a:rPr lang="fr-FR" dirty="0" smtClean="0">
                <a:solidFill>
                  <a:srgbClr val="42607C"/>
                </a:solidFill>
              </a:rPr>
              <a:t> local </a:t>
            </a:r>
            <a:r>
              <a:rPr lang="fr-FR" dirty="0" err="1" smtClean="0">
                <a:solidFill>
                  <a:srgbClr val="42607C"/>
                </a:solidFill>
              </a:rPr>
              <a:t>disks</a:t>
            </a: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rgbClr val="42607C"/>
                </a:solidFill>
              </a:rPr>
              <a:t>	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Introduction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Single Client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3505200" y="3200400"/>
            <a:ext cx="990600" cy="838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alpha val="40000"/>
              </a:schemeClr>
            </a:solidFill>
          </a:ln>
          <a:scene3d>
            <a:camera prst="obliqueBottomRight">
              <a:rot lat="1450678" lon="21215196" rev="21467843"/>
            </a:camera>
            <a:lightRig rig="sunrise" dir="t"/>
          </a:scene3d>
          <a:sp3d extrusionH="298450" contourW="6350" prstMaterial="flat"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 Box 29"/>
          <p:cNvSpPr txBox="1">
            <a:spLocks noChangeArrowheads="1"/>
          </p:cNvSpPr>
          <p:nvPr/>
        </p:nvSpPr>
        <p:spPr bwMode="auto">
          <a:xfrm>
            <a:off x="1676400" y="34290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Routers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H="1">
            <a:off x="3733800" y="4267200"/>
            <a:ext cx="1219200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endCxn id="40" idx="0"/>
          </p:cNvCxnSpPr>
          <p:nvPr/>
        </p:nvCxnSpPr>
        <p:spPr>
          <a:xfrm rot="5400000">
            <a:off x="3409950" y="2876550"/>
            <a:ext cx="1219200" cy="381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>
            <a:off x="3086100" y="4152900"/>
            <a:ext cx="11430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676400" y="1676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Clients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478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58"/>
          <p:cNvGrpSpPr/>
          <p:nvPr/>
        </p:nvGrpSpPr>
        <p:grpSpPr>
          <a:xfrm>
            <a:off x="2895600" y="4800600"/>
            <a:ext cx="2057400" cy="1752600"/>
            <a:chOff x="2895600" y="4800600"/>
            <a:chExt cx="2057400" cy="1752600"/>
          </a:xfrm>
        </p:grpSpPr>
        <p:sp>
          <p:nvSpPr>
            <p:cNvPr id="102" name="Flowchart: Magnetic Disk 101"/>
            <p:cNvSpPr/>
            <p:nvPr/>
          </p:nvSpPr>
          <p:spPr>
            <a:xfrm>
              <a:off x="2895600" y="4800600"/>
              <a:ext cx="914400" cy="17526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Flowchart: Magnetic Disk 105"/>
            <p:cNvSpPr/>
            <p:nvPr/>
          </p:nvSpPr>
          <p:spPr>
            <a:xfrm>
              <a:off x="4038600" y="4800600"/>
              <a:ext cx="914400" cy="17526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3" name="Text Box 29"/>
          <p:cNvSpPr txBox="1">
            <a:spLocks noChangeArrowheads="1"/>
          </p:cNvSpPr>
          <p:nvPr/>
        </p:nvSpPr>
        <p:spPr bwMode="auto">
          <a:xfrm>
            <a:off x="1676400" y="5029200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Storage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latin typeface="+mj-lt"/>
              </a:rPr>
              <a:t>Units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05200" y="3505200"/>
            <a:ext cx="990600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SCAN</a:t>
            </a:r>
            <a:endParaRPr lang="en-US" b="1" dirty="0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V="1">
            <a:off x="3276600" y="2590800"/>
            <a:ext cx="4648200" cy="4571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lowchart: Magnetic Disk 106"/>
          <p:cNvSpPr/>
          <p:nvPr/>
        </p:nvSpPr>
        <p:spPr>
          <a:xfrm>
            <a:off x="4038600" y="4800600"/>
            <a:ext cx="914400" cy="1752600"/>
          </a:xfrm>
          <a:prstGeom prst="flowChartMagneticDisk">
            <a:avLst/>
          </a:prstGeom>
          <a:solidFill>
            <a:schemeClr val="accent1">
              <a:alpha val="57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Multiple Clients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676400" y="1676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Clients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4673" t="13271" r="15631" b="2991"/>
          <a:stretch>
            <a:fillRect/>
          </a:stretch>
        </p:blipFill>
        <p:spPr bwMode="auto">
          <a:xfrm>
            <a:off x="4648200" y="1371600"/>
            <a:ext cx="523017" cy="77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l="13601" r="25948" b="37850"/>
          <a:stretch>
            <a:fillRect/>
          </a:stretch>
        </p:blipFill>
        <p:spPr bwMode="auto">
          <a:xfrm>
            <a:off x="5334000" y="1371600"/>
            <a:ext cx="685799" cy="8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4478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3276600" y="2590800"/>
            <a:ext cx="4648200" cy="4571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3505200" y="3200400"/>
            <a:ext cx="990600" cy="838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alpha val="40000"/>
              </a:schemeClr>
            </a:solidFill>
          </a:ln>
          <a:scene3d>
            <a:camera prst="obliqueBottomRight">
              <a:rot lat="1450678" lon="21215196" rev="21467843"/>
            </a:camera>
            <a:lightRig rig="sunrise" dir="t"/>
          </a:scene3d>
          <a:sp3d extrusionH="298450" contourW="6350" prstMaterial="flat"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5029200" y="3200400"/>
            <a:ext cx="990600" cy="838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alpha val="40000"/>
              </a:schemeClr>
            </a:solidFill>
          </a:ln>
          <a:scene3d>
            <a:camera prst="obliqueBottomRight">
              <a:rot lat="1450678" lon="21215196" rev="21467843"/>
            </a:camera>
            <a:lightRig rig="sunrise" dir="t"/>
          </a:scene3d>
          <a:sp3d extrusionH="298450" contourW="6350" prstMaterial="flat"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 Box 29"/>
          <p:cNvSpPr txBox="1">
            <a:spLocks noChangeArrowheads="1"/>
          </p:cNvSpPr>
          <p:nvPr/>
        </p:nvSpPr>
        <p:spPr bwMode="auto">
          <a:xfrm>
            <a:off x="1676400" y="34290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Routers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Flowchart: Magnetic Disk 101"/>
          <p:cNvSpPr/>
          <p:nvPr/>
        </p:nvSpPr>
        <p:spPr>
          <a:xfrm>
            <a:off x="2895600" y="4800600"/>
            <a:ext cx="914400" cy="1752600"/>
          </a:xfrm>
          <a:prstGeom prst="flowChartMagneticDisk">
            <a:avLst/>
          </a:prstGeom>
          <a:solidFill>
            <a:schemeClr val="accent1">
              <a:alpha val="57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8" name="Flowchart: Magnetic Disk 107"/>
          <p:cNvSpPr/>
          <p:nvPr/>
        </p:nvSpPr>
        <p:spPr>
          <a:xfrm>
            <a:off x="5181600" y="4800600"/>
            <a:ext cx="914400" cy="1752600"/>
          </a:xfrm>
          <a:prstGeom prst="flowChartMagneticDisk">
            <a:avLst/>
          </a:prstGeom>
          <a:solidFill>
            <a:schemeClr val="accent1">
              <a:alpha val="57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9" name="Flowchart: Magnetic Disk 108"/>
          <p:cNvSpPr/>
          <p:nvPr/>
        </p:nvSpPr>
        <p:spPr>
          <a:xfrm>
            <a:off x="6324600" y="4800600"/>
            <a:ext cx="914400" cy="1752600"/>
          </a:xfrm>
          <a:prstGeom prst="flowChartMagneticDisk">
            <a:avLst/>
          </a:prstGeom>
          <a:solidFill>
            <a:schemeClr val="accent1">
              <a:alpha val="57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3" name="Text Box 29"/>
          <p:cNvSpPr txBox="1">
            <a:spLocks noChangeArrowheads="1"/>
          </p:cNvSpPr>
          <p:nvPr/>
        </p:nvSpPr>
        <p:spPr bwMode="auto">
          <a:xfrm>
            <a:off x="1676400" y="5029200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Storage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latin typeface="+mj-lt"/>
              </a:rPr>
              <a:t>Units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3716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/>
          <a:srcRect r="13333" b="37079"/>
          <a:stretch>
            <a:fillRect/>
          </a:stretch>
        </p:blipFill>
        <p:spPr bwMode="auto">
          <a:xfrm>
            <a:off x="6324600" y="1447800"/>
            <a:ext cx="6368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" name="Straight Arrow Connector 43"/>
          <p:cNvCxnSpPr/>
          <p:nvPr/>
        </p:nvCxnSpPr>
        <p:spPr>
          <a:xfrm rot="16200000" flipH="1">
            <a:off x="3733800" y="4267200"/>
            <a:ext cx="1219200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7" idx="0"/>
          </p:cNvCxnSpPr>
          <p:nvPr/>
        </p:nvCxnSpPr>
        <p:spPr>
          <a:xfrm rot="5400000">
            <a:off x="3409950" y="2876550"/>
            <a:ext cx="1219200" cy="381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086100" y="4152900"/>
            <a:ext cx="11430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505200" y="3505200"/>
            <a:ext cx="990600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SCAN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5029200" y="3505200"/>
            <a:ext cx="990600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SCAN</a:t>
            </a:r>
            <a:endParaRPr lang="en-US" b="1" dirty="0"/>
          </a:p>
        </p:txBody>
      </p:sp>
      <p:sp>
        <p:nvSpPr>
          <p:cNvPr id="52" name="Flowchart: Magnetic Disk 51"/>
          <p:cNvSpPr/>
          <p:nvPr/>
        </p:nvSpPr>
        <p:spPr>
          <a:xfrm>
            <a:off x="7467600" y="4800600"/>
            <a:ext cx="914400" cy="1752600"/>
          </a:xfrm>
          <a:prstGeom prst="flowChartMagneticDisk">
            <a:avLst/>
          </a:prstGeom>
          <a:solidFill>
            <a:schemeClr val="accent1">
              <a:alpha val="57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4343400" y="2133600"/>
            <a:ext cx="3162300" cy="1447800"/>
            <a:chOff x="4343400" y="2133600"/>
            <a:chExt cx="3162300" cy="1447800"/>
          </a:xfrm>
        </p:grpSpPr>
        <p:cxnSp>
          <p:nvCxnSpPr>
            <p:cNvPr id="66" name="Straight Arrow Connector 65"/>
            <p:cNvCxnSpPr/>
            <p:nvPr/>
          </p:nvCxnSpPr>
          <p:spPr>
            <a:xfrm rot="5400000">
              <a:off x="4953000" y="2590800"/>
              <a:ext cx="1295400" cy="5334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>
              <a:off x="5486400" y="2362200"/>
              <a:ext cx="137160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55"/>
            <p:cNvCxnSpPr>
              <a:stCxn id="42" idx="2"/>
            </p:cNvCxnSpPr>
            <p:nvPr/>
          </p:nvCxnSpPr>
          <p:spPr>
            <a:xfrm rot="5400000">
              <a:off x="6019800" y="2095500"/>
              <a:ext cx="1409700" cy="1562100"/>
            </a:xfrm>
            <a:prstGeom prst="curvedConnector2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5400000">
              <a:off x="3962400" y="2590800"/>
              <a:ext cx="1295400" cy="5334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4191000" y="3886200"/>
            <a:ext cx="2667000" cy="1371600"/>
            <a:chOff x="4191000" y="3886200"/>
            <a:chExt cx="2667000" cy="1371600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>
              <a:off x="4381500" y="4152900"/>
              <a:ext cx="1143000" cy="6096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381500" y="4229100"/>
              <a:ext cx="1295400" cy="6096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4305300" y="4076700"/>
              <a:ext cx="1066800" cy="6858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4419600" y="4114800"/>
              <a:ext cx="1371600" cy="914400"/>
            </a:xfrm>
            <a:prstGeom prst="curvedConnector3">
              <a:avLst>
                <a:gd name="adj1" fmla="val 66931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55"/>
            <p:cNvCxnSpPr/>
            <p:nvPr/>
          </p:nvCxnSpPr>
          <p:spPr>
            <a:xfrm rot="10800000" flipV="1">
              <a:off x="4419600" y="3886200"/>
              <a:ext cx="1447800" cy="12573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55"/>
            <p:cNvCxnSpPr/>
            <p:nvPr/>
          </p:nvCxnSpPr>
          <p:spPr>
            <a:xfrm rot="10800000" flipV="1">
              <a:off x="4191000" y="3886200"/>
              <a:ext cx="1524000" cy="1143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55"/>
            <p:cNvCxnSpPr/>
            <p:nvPr/>
          </p:nvCxnSpPr>
          <p:spPr>
            <a:xfrm rot="16200000" flipH="1">
              <a:off x="5753100" y="4000500"/>
              <a:ext cx="121920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5400000">
              <a:off x="3619500" y="4457700"/>
              <a:ext cx="1295400" cy="1524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Multiple Clients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676400" y="1676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Clients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4673" t="13271" r="15631" b="2991"/>
          <a:stretch>
            <a:fillRect/>
          </a:stretch>
        </p:blipFill>
        <p:spPr bwMode="auto">
          <a:xfrm>
            <a:off x="4648200" y="1371600"/>
            <a:ext cx="523017" cy="77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l="13601" r="25948" b="37850"/>
          <a:stretch>
            <a:fillRect/>
          </a:stretch>
        </p:blipFill>
        <p:spPr bwMode="auto">
          <a:xfrm>
            <a:off x="5334000" y="1371600"/>
            <a:ext cx="685799" cy="8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4478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3276600" y="2590800"/>
            <a:ext cx="4648200" cy="4571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3505200" y="3200400"/>
            <a:ext cx="990600" cy="838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alpha val="40000"/>
              </a:schemeClr>
            </a:solidFill>
          </a:ln>
          <a:scene3d>
            <a:camera prst="obliqueBottomRight">
              <a:rot lat="1450678" lon="21215196" rev="21467843"/>
            </a:camera>
            <a:lightRig rig="sunrise" dir="t"/>
          </a:scene3d>
          <a:sp3d extrusionH="298450" contourW="6350" prstMaterial="flat"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5029200" y="3200400"/>
            <a:ext cx="990600" cy="838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alpha val="40000"/>
              </a:schemeClr>
            </a:solidFill>
          </a:ln>
          <a:scene3d>
            <a:camera prst="obliqueBottomRight">
              <a:rot lat="1450678" lon="21215196" rev="21467843"/>
            </a:camera>
            <a:lightRig rig="sunrise" dir="t"/>
          </a:scene3d>
          <a:sp3d extrusionH="298450" contourW="6350" prstMaterial="flat"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 Box 29"/>
          <p:cNvSpPr txBox="1">
            <a:spLocks noChangeArrowheads="1"/>
          </p:cNvSpPr>
          <p:nvPr/>
        </p:nvSpPr>
        <p:spPr bwMode="auto">
          <a:xfrm>
            <a:off x="1676400" y="34290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Routers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Flowchart: Magnetic Disk 101"/>
          <p:cNvSpPr/>
          <p:nvPr/>
        </p:nvSpPr>
        <p:spPr>
          <a:xfrm>
            <a:off x="2895600" y="4800600"/>
            <a:ext cx="914400" cy="1752600"/>
          </a:xfrm>
          <a:prstGeom prst="flowChartMagneticDisk">
            <a:avLst/>
          </a:prstGeom>
          <a:solidFill>
            <a:schemeClr val="accent1">
              <a:alpha val="57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8" name="Flowchart: Magnetic Disk 107"/>
          <p:cNvSpPr/>
          <p:nvPr/>
        </p:nvSpPr>
        <p:spPr>
          <a:xfrm>
            <a:off x="5181600" y="4800600"/>
            <a:ext cx="914400" cy="1752600"/>
          </a:xfrm>
          <a:prstGeom prst="flowChartMagneticDisk">
            <a:avLst/>
          </a:prstGeom>
          <a:solidFill>
            <a:schemeClr val="accent1">
              <a:alpha val="57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9" name="Flowchart: Magnetic Disk 108"/>
          <p:cNvSpPr/>
          <p:nvPr/>
        </p:nvSpPr>
        <p:spPr>
          <a:xfrm>
            <a:off x="6324600" y="4800600"/>
            <a:ext cx="914400" cy="1752600"/>
          </a:xfrm>
          <a:prstGeom prst="flowChartMagneticDisk">
            <a:avLst/>
          </a:prstGeom>
          <a:solidFill>
            <a:schemeClr val="accent1">
              <a:alpha val="57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3" name="Text Box 29"/>
          <p:cNvSpPr txBox="1">
            <a:spLocks noChangeArrowheads="1"/>
          </p:cNvSpPr>
          <p:nvPr/>
        </p:nvSpPr>
        <p:spPr bwMode="auto">
          <a:xfrm>
            <a:off x="1676400" y="5029200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Storage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latin typeface="+mj-lt"/>
              </a:rPr>
              <a:t>Units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3716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/>
          <a:srcRect r="13333" b="37079"/>
          <a:stretch>
            <a:fillRect/>
          </a:stretch>
        </p:blipFill>
        <p:spPr bwMode="auto">
          <a:xfrm>
            <a:off x="6324600" y="1447800"/>
            <a:ext cx="6368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ounded Rectangle 46"/>
          <p:cNvSpPr/>
          <p:nvPr/>
        </p:nvSpPr>
        <p:spPr>
          <a:xfrm>
            <a:off x="3505200" y="3505200"/>
            <a:ext cx="990600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SCAN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5029200" y="3505200"/>
            <a:ext cx="990600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SCAN</a:t>
            </a:r>
            <a:endParaRPr lang="en-US" b="1" dirty="0"/>
          </a:p>
        </p:txBody>
      </p:sp>
      <p:sp>
        <p:nvSpPr>
          <p:cNvPr id="52" name="Flowchart: Magnetic Disk 51"/>
          <p:cNvSpPr/>
          <p:nvPr/>
        </p:nvSpPr>
        <p:spPr>
          <a:xfrm>
            <a:off x="7467600" y="4800600"/>
            <a:ext cx="914400" cy="1752600"/>
          </a:xfrm>
          <a:prstGeom prst="flowChartMagneticDisk">
            <a:avLst/>
          </a:prstGeom>
          <a:solidFill>
            <a:schemeClr val="accent1">
              <a:alpha val="57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3124200"/>
            <a:ext cx="962025" cy="112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7620000" y="33528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Scheduler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Flowchart: Magnetic Disk 48"/>
          <p:cNvSpPr/>
          <p:nvPr/>
        </p:nvSpPr>
        <p:spPr>
          <a:xfrm>
            <a:off x="4038600" y="4800600"/>
            <a:ext cx="914400" cy="1752600"/>
          </a:xfrm>
          <a:prstGeom prst="flowChartMagneticDisk">
            <a:avLst/>
          </a:prstGeom>
          <a:solidFill>
            <a:schemeClr val="accent1">
              <a:alpha val="57000"/>
            </a:schemeClr>
          </a:solidFill>
          <a:scene3d>
            <a:camera prst="perspectiveLeft">
              <a:rot lat="0" lon="0" rev="0"/>
            </a:camera>
            <a:lightRig rig="soft" dir="t"/>
          </a:scene3d>
          <a:sp3d extrusionH="95250" prstMaterial="dkEdge">
            <a:bevelT w="88900"/>
            <a:bevelB h="38100"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Left-Right Arrow 49"/>
          <p:cNvSpPr/>
          <p:nvPr/>
        </p:nvSpPr>
        <p:spPr>
          <a:xfrm>
            <a:off x="6172200" y="3505200"/>
            <a:ext cx="457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Scheduler</a:t>
            </a:r>
            <a:r>
              <a:rPr lang="fr-CA" dirty="0" smtClean="0">
                <a:solidFill>
                  <a:srgbClr val="42607C"/>
                </a:solidFill>
              </a:rPr>
              <a:t> Service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1600200"/>
            <a:ext cx="7010400" cy="4525963"/>
          </a:xfrm>
        </p:spPr>
        <p:txBody>
          <a:bodyPr/>
          <a:lstStyle/>
          <a:p>
            <a:r>
              <a:rPr lang="en-US" dirty="0" smtClean="0"/>
              <a:t>Scan engine shares query information with central scheduler</a:t>
            </a:r>
          </a:p>
          <a:p>
            <a:pPr lvl="1"/>
            <a:r>
              <a:rPr lang="en-US" dirty="0" smtClean="0">
                <a:solidFill>
                  <a:srgbClr val="42607C"/>
                </a:solidFill>
              </a:rPr>
              <a:t>Servers which hold needed partitions</a:t>
            </a:r>
          </a:p>
          <a:p>
            <a:pPr lvl="1"/>
            <a:r>
              <a:rPr lang="en-US" dirty="0" smtClean="0">
                <a:solidFill>
                  <a:srgbClr val="42607C"/>
                </a:solidFill>
              </a:rPr>
              <a:t>Parallelism level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Scheduler decides on </a:t>
            </a:r>
            <a:r>
              <a:rPr lang="en-US" i="1" dirty="0" smtClean="0"/>
              <a:t>who-should-go-where-when</a:t>
            </a:r>
            <a:r>
              <a:rPr lang="en-US" dirty="0" smtClean="0"/>
              <a:t> to minimize contention</a:t>
            </a:r>
          </a:p>
          <a:p>
            <a:r>
              <a:rPr lang="en-US" dirty="0" smtClean="0"/>
              <a:t>How do we schedule multiple queries? </a:t>
            </a:r>
            <a:endParaRPr lang="en-US" dirty="0"/>
          </a:p>
        </p:txBody>
      </p:sp>
      <p:graphicFrame>
        <p:nvGraphicFramePr>
          <p:cNvPr id="64513" name="Object 11"/>
          <p:cNvGraphicFramePr>
            <a:graphicFrameLocks noChangeAspect="1"/>
          </p:cNvGraphicFramePr>
          <p:nvPr/>
        </p:nvGraphicFramePr>
        <p:xfrm>
          <a:off x="5562600" y="3200400"/>
          <a:ext cx="449263" cy="534988"/>
        </p:xfrm>
        <a:graphic>
          <a:graphicData uri="http://schemas.openxmlformats.org/presentationml/2006/ole">
            <p:oleObj spid="_x0000_s64513" name="Equation" r:id="rId4" imgW="215640" imgH="241200" progId="Equation.3">
              <p:embed/>
            </p:oleObj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124200"/>
            <a:ext cx="962025" cy="112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6172200" y="3505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20000" y="3505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animBg="1"/>
      <p:bldP spid="6" grpId="1" uiExpand="1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124200"/>
            <a:ext cx="962025" cy="112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43200" y="5334000"/>
            <a:ext cx="64008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Scheduler</a:t>
            </a:r>
            <a:r>
              <a:rPr lang="fr-CA" dirty="0" smtClean="0">
                <a:solidFill>
                  <a:srgbClr val="42607C"/>
                </a:solidFill>
              </a:rPr>
              <a:t> Service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1600200"/>
            <a:ext cx="6934200" cy="4525963"/>
          </a:xfrm>
        </p:spPr>
        <p:txBody>
          <a:bodyPr/>
          <a:lstStyle/>
          <a:p>
            <a:r>
              <a:rPr lang="en-US" dirty="0" smtClean="0"/>
              <a:t>Scan engine shares query information with central scheduler</a:t>
            </a:r>
          </a:p>
          <a:p>
            <a:pPr lvl="1"/>
            <a:r>
              <a:rPr lang="en-US" dirty="0" smtClean="0"/>
              <a:t>Servers which hold needed partitions</a:t>
            </a:r>
          </a:p>
          <a:p>
            <a:pPr lvl="1"/>
            <a:r>
              <a:rPr lang="en-US" dirty="0" smtClean="0"/>
              <a:t>Parallelism level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Scheduler decides on </a:t>
            </a:r>
            <a:r>
              <a:rPr lang="en-US" i="1" dirty="0" smtClean="0"/>
              <a:t>who-should-go-where-when</a:t>
            </a:r>
            <a:r>
              <a:rPr lang="en-US" dirty="0" smtClean="0"/>
              <a:t> to minimize contention</a:t>
            </a:r>
          </a:p>
          <a:p>
            <a:r>
              <a:rPr lang="en-US" dirty="0" smtClean="0"/>
              <a:t>How do we schedule multiple queries? </a:t>
            </a:r>
            <a:endParaRPr lang="en-US" dirty="0"/>
          </a:p>
        </p:txBody>
      </p:sp>
      <p:graphicFrame>
        <p:nvGraphicFramePr>
          <p:cNvPr id="64513" name="Object 11"/>
          <p:cNvGraphicFramePr>
            <a:graphicFrameLocks noChangeAspect="1"/>
          </p:cNvGraphicFramePr>
          <p:nvPr/>
        </p:nvGraphicFramePr>
        <p:xfrm>
          <a:off x="5562600" y="3200400"/>
          <a:ext cx="449263" cy="534988"/>
        </p:xfrm>
        <a:graphic>
          <a:graphicData uri="http://schemas.openxmlformats.org/presentationml/2006/ole">
            <p:oleObj spid="_x0000_s68610" name="Equation" r:id="rId5" imgW="215640" imgH="2412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362200" y="0"/>
            <a:ext cx="6781800" cy="51816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Scheduling</a:t>
            </a:r>
            <a:r>
              <a:rPr lang="fr-CA" dirty="0" smtClean="0"/>
              <a:t> </a:t>
            </a:r>
            <a:r>
              <a:rPr lang="fr-CA" dirty="0" err="1" smtClean="0"/>
              <a:t>Wishlist</a:t>
            </a: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1906587"/>
          </a:xfrm>
        </p:spPr>
        <p:txBody>
          <a:bodyPr/>
          <a:lstStyle/>
          <a:p>
            <a:pPr marL="514350" indent="-514350">
              <a:buClr>
                <a:srgbClr val="42607C"/>
              </a:buClr>
              <a:buFont typeface="+mj-lt"/>
              <a:buAutoNum type="alphaLcParenR"/>
            </a:pPr>
            <a:r>
              <a:rPr lang="fr-FR" dirty="0" smtClean="0"/>
              <a:t>All </a:t>
            </a:r>
            <a:r>
              <a:rPr lang="fr-FR" dirty="0" err="1" smtClean="0"/>
              <a:t>queries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finish </a:t>
            </a:r>
            <a:r>
              <a:rPr lang="fr-FR" dirty="0" err="1" smtClean="0"/>
              <a:t>quickly</a:t>
            </a:r>
            <a:endParaRPr lang="fr-FR" dirty="0" smtClean="0"/>
          </a:p>
          <a:p>
            <a:pPr marL="514350" indent="-514350">
              <a:buClr>
                <a:srgbClr val="42607C"/>
              </a:buClr>
              <a:buFont typeface="+mj-lt"/>
              <a:buAutoNum type="alphaLcParenR"/>
            </a:pP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preference</a:t>
            </a:r>
            <a:r>
              <a:rPr lang="fr-FR" dirty="0" smtClean="0"/>
              <a:t> to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priority</a:t>
            </a:r>
            <a:r>
              <a:rPr lang="fr-FR" dirty="0" smtClean="0"/>
              <a:t> </a:t>
            </a:r>
            <a:r>
              <a:rPr lang="fr-FR" dirty="0" err="1" smtClean="0"/>
              <a:t>queries</a:t>
            </a:r>
            <a:endParaRPr lang="fr-FR" dirty="0" smtClean="0"/>
          </a:p>
          <a:p>
            <a:pPr marL="514350" indent="-514350">
              <a:buClr>
                <a:srgbClr val="42607C"/>
              </a:buClr>
              <a:buFont typeface="+mj-lt"/>
              <a:buAutoNum type="alphaLcParenR"/>
            </a:pPr>
            <a:r>
              <a:rPr lang="fr-FR" dirty="0" err="1" smtClean="0"/>
              <a:t>Prefer</a:t>
            </a:r>
            <a:r>
              <a:rPr lang="fr-FR" dirty="0" smtClean="0"/>
              <a:t> </a:t>
            </a:r>
            <a:r>
              <a:rPr lang="fr-FR" dirty="0" err="1" smtClean="0"/>
              <a:t>steady</a:t>
            </a:r>
            <a:r>
              <a:rPr lang="fr-FR" dirty="0" smtClean="0"/>
              <a:t> rate of </a:t>
            </a:r>
            <a:r>
              <a:rPr lang="fr-FR" dirty="0" err="1" smtClean="0"/>
              <a:t>results</a:t>
            </a:r>
            <a:r>
              <a:rPr lang="fr-FR" dirty="0" smtClean="0"/>
              <a:t> over </a:t>
            </a:r>
            <a:r>
              <a:rPr lang="fr-FR" dirty="0" err="1" smtClean="0"/>
              <a:t>bursts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Scheduling</a:t>
            </a:r>
            <a:r>
              <a:rPr lang="fr-CA" dirty="0" smtClean="0"/>
              <a:t> </a:t>
            </a:r>
            <a:r>
              <a:rPr lang="fr-CA" dirty="0" err="1" smtClean="0"/>
              <a:t>Wishlist</a:t>
            </a:r>
            <a:endParaRPr lang="fr-FR" dirty="0" smtClean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14350" indent="-514350">
              <a:buClr>
                <a:srgbClr val="42607C"/>
              </a:buClr>
              <a:buFont typeface="+mj-lt"/>
              <a:buAutoNum type="alphaLcParenR"/>
            </a:pPr>
            <a:r>
              <a:rPr lang="fr-FR" dirty="0" smtClean="0"/>
              <a:t>All </a:t>
            </a:r>
            <a:r>
              <a:rPr lang="fr-FR" dirty="0" err="1" smtClean="0"/>
              <a:t>queries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finish </a:t>
            </a:r>
            <a:r>
              <a:rPr lang="fr-FR" dirty="0" err="1" smtClean="0"/>
              <a:t>quickly</a:t>
            </a:r>
            <a:endParaRPr lang="fr-FR" dirty="0" smtClean="0"/>
          </a:p>
          <a:p>
            <a:pPr marL="514350" indent="-514350">
              <a:buClr>
                <a:srgbClr val="42607C"/>
              </a:buClr>
              <a:buFont typeface="+mj-lt"/>
              <a:buAutoNum type="alphaLcParenR"/>
            </a:pP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preference</a:t>
            </a:r>
            <a:r>
              <a:rPr lang="fr-FR" dirty="0" smtClean="0"/>
              <a:t> to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priority</a:t>
            </a:r>
            <a:r>
              <a:rPr lang="fr-FR" dirty="0" smtClean="0"/>
              <a:t> </a:t>
            </a:r>
            <a:r>
              <a:rPr lang="fr-FR" dirty="0" err="1" smtClean="0"/>
              <a:t>queries</a:t>
            </a:r>
            <a:endParaRPr lang="fr-FR" dirty="0" smtClean="0"/>
          </a:p>
          <a:p>
            <a:pPr marL="514350" indent="-514350">
              <a:buClr>
                <a:srgbClr val="42607C"/>
              </a:buClr>
              <a:buFont typeface="+mj-lt"/>
              <a:buAutoNum type="alphaLcParenR"/>
            </a:pPr>
            <a:r>
              <a:rPr lang="fr-FR" dirty="0" err="1" smtClean="0"/>
              <a:t>Prefer</a:t>
            </a:r>
            <a:r>
              <a:rPr lang="fr-FR" dirty="0" smtClean="0"/>
              <a:t> </a:t>
            </a:r>
            <a:r>
              <a:rPr lang="fr-FR" dirty="0" err="1" smtClean="0"/>
              <a:t>steady</a:t>
            </a:r>
            <a:r>
              <a:rPr lang="fr-FR" dirty="0" smtClean="0"/>
              <a:t> rate of </a:t>
            </a:r>
            <a:r>
              <a:rPr lang="fr-FR" dirty="0" err="1" smtClean="0"/>
              <a:t>results</a:t>
            </a:r>
            <a:r>
              <a:rPr lang="fr-FR" dirty="0" smtClean="0"/>
              <a:t> over </a:t>
            </a:r>
            <a:r>
              <a:rPr lang="fr-FR" dirty="0" err="1" smtClean="0"/>
              <a:t>bursts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590800"/>
            <a:ext cx="7467600" cy="1143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8600" y="43434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latin typeface="+mj-lt"/>
              </a:rPr>
              <a:t>Thm: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The </a:t>
            </a:r>
            <a:r>
              <a:rPr lang="en-US" sz="2800" dirty="0" err="1" smtClean="0">
                <a:latin typeface="+mj-lt"/>
              </a:rPr>
              <a:t>makespan</a:t>
            </a:r>
            <a:r>
              <a:rPr lang="en-US" sz="2800" dirty="0" smtClean="0">
                <a:latin typeface="+mj-lt"/>
              </a:rPr>
              <a:t> of </a:t>
            </a:r>
            <a:r>
              <a:rPr lang="en-US" sz="2800" i="1" dirty="0" smtClean="0">
                <a:latin typeface="+mj-lt"/>
              </a:rPr>
              <a:t>any</a:t>
            </a:r>
            <a:r>
              <a:rPr lang="en-US" sz="2800" dirty="0" smtClean="0">
                <a:latin typeface="+mj-lt"/>
              </a:rPr>
              <a:t> greedy heuristic is at most 2∙</a:t>
            </a:r>
            <a:r>
              <a:rPr lang="en-US" sz="2800" b="1" dirty="0" smtClean="0">
                <a:latin typeface="+mj-lt"/>
              </a:rPr>
              <a:t>OPT</a:t>
            </a:r>
          </a:p>
          <a:p>
            <a:endParaRPr lang="en-US" sz="2800" b="1" dirty="0" smtClean="0">
              <a:latin typeface="+mj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400800" y="1981200"/>
            <a:ext cx="2895600" cy="830997"/>
            <a:chOff x="6400800" y="1981200"/>
            <a:chExt cx="2895600" cy="830997"/>
          </a:xfrm>
        </p:grpSpPr>
        <p:cxnSp>
          <p:nvCxnSpPr>
            <p:cNvPr id="38" name="Straight Arrow Connector 37"/>
            <p:cNvCxnSpPr/>
            <p:nvPr/>
          </p:nvCxnSpPr>
          <p:spPr>
            <a:xfrm rot="10800000">
              <a:off x="6400800" y="2209800"/>
              <a:ext cx="838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7162800" y="1981200"/>
              <a:ext cx="2133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i="1" dirty="0" smtClean="0">
                  <a:latin typeface="+mj-lt"/>
                </a:rPr>
                <a:t> = Minimize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i="1" dirty="0" smtClean="0">
                  <a:latin typeface="+mj-lt"/>
                </a:rPr>
                <a:t>    </a:t>
              </a:r>
              <a:r>
                <a:rPr lang="en-US" sz="2400" i="1" dirty="0" err="1" smtClean="0">
                  <a:latin typeface="+mj-lt"/>
                </a:rPr>
                <a:t>makespan</a:t>
              </a:r>
              <a:endParaRPr lang="en-US" sz="2000" i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638800"/>
            <a:ext cx="1931869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Scheduling</a:t>
            </a:r>
            <a:r>
              <a:rPr lang="fr-CA" dirty="0" smtClean="0"/>
              <a:t> </a:t>
            </a:r>
            <a:r>
              <a:rPr lang="fr-CA" dirty="0" err="1" smtClean="0"/>
              <a:t>Heuristic</a:t>
            </a:r>
            <a:endParaRPr lang="fr-FR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682" name="Equation" r:id="rId5" imgW="114120" imgH="215640" progId="Equation.3">
              <p:embed/>
            </p:oleObj>
          </a:graphicData>
        </a:graphic>
      </p:graphicFrame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2057400"/>
          </a:xfrm>
        </p:spPr>
        <p:txBody>
          <a:bodyPr/>
          <a:lstStyle/>
          <a:p>
            <a:pPr marL="514350" indent="-514350">
              <a:buClr>
                <a:srgbClr val="42607C"/>
              </a:buClr>
              <a:buFont typeface="+mj-lt"/>
              <a:buAutoNum type="alphaLcParenR"/>
            </a:pPr>
            <a:r>
              <a:rPr lang="fr-FR" dirty="0" smtClean="0"/>
              <a:t>All </a:t>
            </a:r>
            <a:r>
              <a:rPr lang="fr-FR" dirty="0" err="1" smtClean="0"/>
              <a:t>queries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finish </a:t>
            </a:r>
            <a:r>
              <a:rPr lang="fr-FR" dirty="0" err="1" smtClean="0"/>
              <a:t>quickly</a:t>
            </a:r>
            <a:endParaRPr lang="fr-FR" dirty="0" smtClean="0"/>
          </a:p>
          <a:p>
            <a:pPr marL="514350" indent="-514350">
              <a:buClr>
                <a:srgbClr val="42607C"/>
              </a:buClr>
              <a:buFont typeface="+mj-lt"/>
              <a:buAutoNum type="alphaLcParenR"/>
            </a:pP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preference</a:t>
            </a:r>
            <a:r>
              <a:rPr lang="fr-FR" dirty="0" smtClean="0"/>
              <a:t> to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priority</a:t>
            </a:r>
            <a:r>
              <a:rPr lang="fr-FR" dirty="0" smtClean="0"/>
              <a:t> </a:t>
            </a:r>
            <a:r>
              <a:rPr lang="fr-FR" dirty="0" err="1" smtClean="0"/>
              <a:t>queries</a:t>
            </a:r>
            <a:endParaRPr lang="fr-FR" dirty="0" smtClean="0"/>
          </a:p>
          <a:p>
            <a:pPr marL="514350" indent="-514350">
              <a:buClr>
                <a:srgbClr val="42607C"/>
              </a:buClr>
              <a:buFont typeface="+mj-lt"/>
              <a:buAutoNum type="alphaLcParenR"/>
            </a:pPr>
            <a:r>
              <a:rPr lang="fr-FR" dirty="0" err="1" smtClean="0"/>
              <a:t>Prefer</a:t>
            </a:r>
            <a:r>
              <a:rPr lang="fr-FR" dirty="0" smtClean="0"/>
              <a:t> </a:t>
            </a:r>
            <a:r>
              <a:rPr lang="fr-FR" dirty="0" err="1" smtClean="0"/>
              <a:t>steady</a:t>
            </a:r>
            <a:r>
              <a:rPr lang="fr-FR" dirty="0" smtClean="0"/>
              <a:t> rate of </a:t>
            </a:r>
            <a:r>
              <a:rPr lang="fr-FR" dirty="0" err="1" smtClean="0"/>
              <a:t>results</a:t>
            </a:r>
            <a:r>
              <a:rPr lang="fr-FR" dirty="0" smtClean="0"/>
              <a:t> over </a:t>
            </a:r>
            <a:r>
              <a:rPr lang="fr-FR" dirty="0" err="1" smtClean="0"/>
              <a:t>bursts</a:t>
            </a:r>
            <a:endParaRPr lang="fr-F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867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Greedily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schedule queries in order by </a:t>
            </a:r>
            <a:endParaRPr lang="en-US" sz="28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6640" y="5638800"/>
            <a:ext cx="304800" cy="228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10200" y="5105400"/>
            <a:ext cx="2514600" cy="1066800"/>
            <a:chOff x="5410200" y="3962400"/>
            <a:chExt cx="2514600" cy="1066800"/>
          </a:xfrm>
        </p:grpSpPr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5410200" y="3962400"/>
              <a:ext cx="2514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Current idle period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7" name="Straight Arrow Connector 26"/>
            <p:cNvCxnSpPr>
              <a:endCxn id="12" idx="0"/>
            </p:cNvCxnSpPr>
            <p:nvPr/>
          </p:nvCxnSpPr>
          <p:spPr>
            <a:xfrm rot="16200000" flipH="1">
              <a:off x="7162800" y="4343400"/>
              <a:ext cx="3048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239000" y="4572000"/>
              <a:ext cx="304800" cy="457200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29400" y="4114800"/>
            <a:ext cx="2514600" cy="2362200"/>
            <a:chOff x="6629400" y="4114800"/>
            <a:chExt cx="2514600" cy="2362200"/>
          </a:xfrm>
        </p:grpSpPr>
        <p:sp>
          <p:nvSpPr>
            <p:cNvPr id="17" name="Rectangle 16"/>
            <p:cNvSpPr/>
            <p:nvPr/>
          </p:nvSpPr>
          <p:spPr>
            <a:xfrm>
              <a:off x="8153400" y="6172200"/>
              <a:ext cx="228600" cy="304800"/>
            </a:xfrm>
            <a:prstGeom prst="rect">
              <a:avLst/>
            </a:prstGeom>
            <a:solidFill>
              <a:srgbClr val="00B05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22" idx="2"/>
            </p:cNvCxnSpPr>
            <p:nvPr/>
          </p:nvCxnSpPr>
          <p:spPr>
            <a:xfrm rot="16200000" flipH="1">
              <a:off x="7382996" y="5326390"/>
              <a:ext cx="1350308" cy="3429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6629400" y="4114800"/>
              <a:ext cx="2514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Priority preference parameter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890411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Scheduler</a:t>
            </a:r>
            <a:r>
              <a:rPr lang="fr-CA" dirty="0" smtClean="0"/>
              <a:t> - </a:t>
            </a:r>
            <a:r>
              <a:rPr lang="fr-CA" dirty="0" err="1" smtClean="0"/>
              <a:t>Priority</a:t>
            </a:r>
            <a:endParaRPr lang="fr-F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0" y="2819400"/>
            <a:ext cx="1524000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+mj-lt"/>
              </a:rPr>
              <a:t>Priority=</a:t>
            </a:r>
            <a:r>
              <a:rPr lang="en-US" sz="2000" b="1" dirty="0" smtClean="0">
                <a:latin typeface="+mj-lt"/>
              </a:rPr>
              <a:t>1</a:t>
            </a:r>
          </a:p>
          <a:p>
            <a:pPr algn="r"/>
            <a:endParaRPr lang="en-US" sz="1050" dirty="0" smtClean="0">
              <a:latin typeface="+mj-lt"/>
            </a:endParaRPr>
          </a:p>
          <a:p>
            <a:pPr algn="r"/>
            <a:endParaRPr lang="en-US" sz="1600" dirty="0" smtClean="0">
              <a:latin typeface="+mj-lt"/>
            </a:endParaRPr>
          </a:p>
          <a:p>
            <a:pPr algn="r"/>
            <a:r>
              <a:rPr lang="en-US" sz="2000" dirty="0" smtClean="0">
                <a:latin typeface="+mj-lt"/>
              </a:rPr>
              <a:t>Priority=</a:t>
            </a:r>
            <a:r>
              <a:rPr lang="en-US" sz="2000" b="1" dirty="0" smtClean="0">
                <a:latin typeface="+mj-lt"/>
              </a:rPr>
              <a:t>2</a:t>
            </a:r>
          </a:p>
          <a:p>
            <a:pPr algn="r"/>
            <a:endParaRPr lang="en-US" sz="1200" dirty="0" smtClean="0">
              <a:latin typeface="+mj-lt"/>
            </a:endParaRPr>
          </a:p>
          <a:p>
            <a:pPr algn="r"/>
            <a:endParaRPr lang="en-US" sz="1200" dirty="0" smtClean="0">
              <a:latin typeface="+mj-lt"/>
            </a:endParaRPr>
          </a:p>
          <a:p>
            <a:pPr algn="r"/>
            <a:r>
              <a:rPr lang="en-US" sz="2000" dirty="0" smtClean="0">
                <a:latin typeface="+mj-lt"/>
              </a:rPr>
              <a:t>Priority=</a:t>
            </a:r>
            <a:r>
              <a:rPr lang="en-US" sz="2000" b="1" dirty="0" smtClean="0">
                <a:latin typeface="+mj-lt"/>
              </a:rPr>
              <a:t>4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Scheduler</a:t>
            </a:r>
            <a:r>
              <a:rPr lang="fr-CA" dirty="0" smtClean="0"/>
              <a:t> – </a:t>
            </a:r>
            <a:r>
              <a:rPr lang="fr-CA" dirty="0" err="1" smtClean="0"/>
              <a:t>Result</a:t>
            </a:r>
            <a:r>
              <a:rPr lang="fr-CA" dirty="0" smtClean="0"/>
              <a:t> </a:t>
            </a:r>
            <a:r>
              <a:rPr lang="fr-CA" dirty="0" err="1" smtClean="0"/>
              <a:t>stream</a:t>
            </a:r>
            <a:endParaRPr lang="fr-FR" dirty="0" smtClean="0"/>
          </a:p>
        </p:txBody>
      </p:sp>
      <p:pic>
        <p:nvPicPr>
          <p:cNvPr id="79873" name="Picture 1" descr="C:\Users\ymir\AppData\Local\Temp\image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6666"/>
            <a:ext cx="8991600" cy="49513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39000" y="3962400"/>
            <a:ext cx="1524000" cy="81560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Priority=</a:t>
            </a:r>
            <a:r>
              <a:rPr lang="en-US" sz="2000" b="1" dirty="0" smtClean="0">
                <a:latin typeface="+mj-lt"/>
              </a:rPr>
              <a:t>1</a:t>
            </a:r>
            <a:endParaRPr lang="en-US" sz="1600" dirty="0" smtClean="0"/>
          </a:p>
          <a:p>
            <a:endParaRPr lang="en-US" sz="7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Priority=</a:t>
            </a:r>
            <a:r>
              <a:rPr lang="en-US" sz="2000" b="1" dirty="0" smtClean="0">
                <a:latin typeface="+mj-lt"/>
              </a:rPr>
              <a:t>4</a:t>
            </a:r>
            <a:endParaRPr lang="en-US" sz="20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47800"/>
            <a:ext cx="12858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562725" cy="3048000"/>
          </a:xfrm>
        </p:spPr>
        <p:txBody>
          <a:bodyPr/>
          <a:lstStyle/>
          <a:p>
            <a:r>
              <a:rPr lang="fr-FR" dirty="0" smtClean="0"/>
              <a:t>               </a:t>
            </a:r>
            <a:r>
              <a:rPr lang="fr-FR" b="1" dirty="0" smtClean="0"/>
              <a:t>PNUTS</a:t>
            </a:r>
          </a:p>
          <a:p>
            <a:endParaRPr lang="fr-FR" b="1" dirty="0" smtClean="0"/>
          </a:p>
          <a:p>
            <a:r>
              <a:rPr lang="fr-FR" dirty="0" err="1" smtClean="0"/>
              <a:t>Workload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Analogous</a:t>
            </a:r>
            <a:r>
              <a:rPr lang="fr-FR" dirty="0" smtClean="0">
                <a:solidFill>
                  <a:srgbClr val="42607C"/>
                </a:solidFill>
              </a:rPr>
              <a:t> to OLTP</a:t>
            </a:r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Random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reads</a:t>
            </a:r>
            <a:r>
              <a:rPr lang="fr-FR" dirty="0" smtClean="0">
                <a:solidFill>
                  <a:srgbClr val="42607C"/>
                </a:solidFill>
              </a:rPr>
              <a:t> and updates of </a:t>
            </a:r>
            <a:r>
              <a:rPr lang="fr-FR" dirty="0" err="1" smtClean="0">
                <a:solidFill>
                  <a:srgbClr val="42607C"/>
                </a:solidFill>
              </a:rPr>
              <a:t>individual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smtClean="0">
                <a:solidFill>
                  <a:srgbClr val="42607C"/>
                </a:solidFill>
              </a:rPr>
              <a:t>records</a:t>
            </a:r>
            <a:endParaRPr lang="fr-FR" dirty="0" smtClean="0">
              <a:solidFill>
                <a:srgbClr val="42607C"/>
              </a:solidFill>
            </a:endParaRPr>
          </a:p>
          <a:p>
            <a:pPr lvl="1"/>
            <a:r>
              <a:rPr lang="fr-FR" dirty="0" smtClean="0">
                <a:solidFill>
                  <a:srgbClr val="42607C"/>
                </a:solidFill>
              </a:rPr>
              <a:t>Online </a:t>
            </a:r>
            <a:r>
              <a:rPr lang="fr-FR" dirty="0" smtClean="0">
                <a:solidFill>
                  <a:srgbClr val="42607C"/>
                </a:solidFill>
              </a:rPr>
              <a:t>applications</a:t>
            </a:r>
          </a:p>
          <a:p>
            <a:endParaRPr lang="fr-FR" dirty="0" smtClean="0">
              <a:solidFill>
                <a:srgbClr val="42607C"/>
              </a:solidFill>
            </a:endParaRPr>
          </a:p>
          <a:p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dirty="0" smtClean="0"/>
              <a:t>	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Introduction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Scheduler</a:t>
            </a:r>
            <a:endParaRPr lang="fr-FR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3730" name="Equation" r:id="rId4" imgW="114120" imgH="215640" progId="Equation.3">
              <p:embed/>
            </p:oleObj>
          </a:graphicData>
        </a:graphic>
      </p:graphicFrame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2057400"/>
          </a:xfrm>
        </p:spPr>
        <p:txBody>
          <a:bodyPr/>
          <a:lstStyle/>
          <a:p>
            <a:pPr marL="514350" indent="-51435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fr-FR" dirty="0" smtClean="0"/>
              <a:t>All </a:t>
            </a:r>
            <a:r>
              <a:rPr lang="fr-FR" dirty="0" err="1" smtClean="0"/>
              <a:t>queries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finish </a:t>
            </a:r>
            <a:r>
              <a:rPr lang="fr-FR" dirty="0" err="1" smtClean="0"/>
              <a:t>quickly</a:t>
            </a:r>
            <a:endParaRPr lang="fr-FR" dirty="0" smtClean="0"/>
          </a:p>
          <a:p>
            <a:pPr marL="514350" indent="-51435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preference</a:t>
            </a:r>
            <a:r>
              <a:rPr lang="fr-FR" dirty="0" smtClean="0"/>
              <a:t> to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priority</a:t>
            </a:r>
            <a:r>
              <a:rPr lang="fr-FR" dirty="0" smtClean="0"/>
              <a:t> </a:t>
            </a:r>
            <a:r>
              <a:rPr lang="fr-FR" dirty="0" err="1" smtClean="0"/>
              <a:t>queries</a:t>
            </a:r>
            <a:endParaRPr lang="fr-FR" dirty="0" smtClean="0"/>
          </a:p>
          <a:p>
            <a:pPr marL="514350" indent="-51435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fr-FR" dirty="0" err="1" smtClean="0"/>
              <a:t>Prefer</a:t>
            </a:r>
            <a:r>
              <a:rPr lang="fr-FR" dirty="0" smtClean="0"/>
              <a:t> </a:t>
            </a:r>
            <a:r>
              <a:rPr lang="fr-FR" dirty="0" err="1" smtClean="0"/>
              <a:t>steady</a:t>
            </a:r>
            <a:r>
              <a:rPr lang="fr-FR" dirty="0" smtClean="0"/>
              <a:t> rate of </a:t>
            </a:r>
            <a:r>
              <a:rPr lang="fr-FR" dirty="0" err="1" smtClean="0"/>
              <a:t>results</a:t>
            </a:r>
            <a:r>
              <a:rPr lang="fr-FR" dirty="0" smtClean="0"/>
              <a:t> over </a:t>
            </a:r>
            <a:r>
              <a:rPr lang="fr-FR" dirty="0" err="1" smtClean="0"/>
              <a:t>bursts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Conclusion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  <a:solidFill>
            <a:schemeClr val="bg1">
              <a:alpha val="62000"/>
            </a:schemeClr>
          </a:solidFill>
        </p:spPr>
        <p:txBody>
          <a:bodyPr/>
          <a:lstStyle/>
          <a:p>
            <a:pPr algn="l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Supporting range queries at web-scale is challenging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endParaRPr lang="fr-FR" sz="800" dirty="0" smtClean="0"/>
          </a:p>
          <a:p>
            <a:pPr lvl="1">
              <a:buBlip>
                <a:blip r:embed="rId3"/>
              </a:buBlip>
            </a:pPr>
            <a:r>
              <a:rPr lang="fr-FR" sz="2400" dirty="0" smtClean="0"/>
              <a:t>Too </a:t>
            </a:r>
            <a:r>
              <a:rPr lang="fr-FR" sz="2400" dirty="0" err="1" smtClean="0"/>
              <a:t>little</a:t>
            </a:r>
            <a:r>
              <a:rPr lang="fr-FR" sz="2400" dirty="0" smtClean="0"/>
              <a:t>: </a:t>
            </a:r>
            <a:r>
              <a:rPr lang="fr-FR" sz="2400" i="1" dirty="0" smtClean="0"/>
              <a:t>client </a:t>
            </a:r>
            <a:r>
              <a:rPr lang="fr-FR" sz="2400" i="1" dirty="0" err="1" smtClean="0"/>
              <a:t>suffers</a:t>
            </a:r>
            <a:r>
              <a:rPr lang="fr-FR" sz="2400" dirty="0" smtClean="0"/>
              <a:t>,  </a:t>
            </a:r>
            <a:r>
              <a:rPr lang="fr-FR" sz="2400" dirty="0" err="1" smtClean="0"/>
              <a:t>too</a:t>
            </a:r>
            <a:r>
              <a:rPr lang="fr-FR" sz="2400" dirty="0" smtClean="0"/>
              <a:t> </a:t>
            </a:r>
            <a:r>
              <a:rPr lang="fr-FR" sz="2400" dirty="0" err="1" smtClean="0"/>
              <a:t>much</a:t>
            </a:r>
            <a:r>
              <a:rPr lang="fr-FR" sz="2400" dirty="0" smtClean="0"/>
              <a:t>: </a:t>
            </a:r>
            <a:r>
              <a:rPr lang="fr-FR" sz="2400" i="1" dirty="0" smtClean="0"/>
              <a:t>servers </a:t>
            </a:r>
            <a:r>
              <a:rPr lang="fr-FR" sz="2400" i="1" dirty="0" err="1" smtClean="0"/>
              <a:t>suffer</a:t>
            </a:r>
            <a:endParaRPr lang="fr-FR" sz="2400" i="1" dirty="0" smtClean="0"/>
          </a:p>
          <a:p>
            <a:pPr lvl="1">
              <a:buBlip>
                <a:blip r:embed="rId3"/>
              </a:buBlip>
            </a:pPr>
            <a:r>
              <a:rPr lang="fr-FR" sz="2400" b="1" dirty="0" smtClean="0"/>
              <a:t>Adaptive server allocation</a:t>
            </a:r>
            <a:r>
              <a:rPr lang="fr-FR" sz="2400" dirty="0" smtClean="0"/>
              <a:t> </a:t>
            </a:r>
            <a:r>
              <a:rPr lang="fr-FR" sz="2400" dirty="0" err="1" smtClean="0"/>
              <a:t>algorithm</a:t>
            </a:r>
            <a:r>
              <a:rPr lang="en-US" sz="2800" dirty="0" smtClean="0"/>
              <a:t> </a:t>
            </a:r>
          </a:p>
          <a:p>
            <a:pPr>
              <a:buBlip>
                <a:blip r:embed="rId3"/>
              </a:buBlip>
            </a:pPr>
            <a:endParaRPr lang="en-US" sz="4800" dirty="0" smtClean="0"/>
          </a:p>
          <a:p>
            <a:pPr lvl="1">
              <a:buBlip>
                <a:blip r:embed="rId3"/>
              </a:buBlip>
            </a:pPr>
            <a:r>
              <a:rPr lang="en-US" sz="2400" b="1" dirty="0" smtClean="0"/>
              <a:t>Greedy algorithm</a:t>
            </a:r>
            <a:r>
              <a:rPr lang="en-US" sz="2400" dirty="0" smtClean="0"/>
              <a:t> run by central scheduler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/>
              <a:t>Provably short </a:t>
            </a:r>
            <a:r>
              <a:rPr lang="en-US" sz="2400" dirty="0" err="1" smtClean="0"/>
              <a:t>makespan</a:t>
            </a:r>
            <a:endParaRPr lang="en-US" sz="2400" dirty="0" smtClean="0"/>
          </a:p>
          <a:p>
            <a:pPr lvl="1">
              <a:buBlip>
                <a:blip r:embed="rId3"/>
              </a:buBlip>
            </a:pPr>
            <a:r>
              <a:rPr lang="en-US" sz="2400" dirty="0" smtClean="0"/>
              <a:t>Respects priorities and provides a steady stream of results</a:t>
            </a:r>
            <a:endParaRPr lang="en-US" sz="2800" dirty="0" smtClean="0"/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2800" b="1" dirty="0" smtClean="0"/>
              <a:t>Our solution is entering production soon.</a:t>
            </a:r>
          </a:p>
          <a:p>
            <a:pPr>
              <a:buNone/>
            </a:pPr>
            <a:endParaRPr lang="fr-FR" sz="2800" dirty="0" smtClean="0"/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1752600"/>
            <a:ext cx="48768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1752600"/>
            <a:ext cx="486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800" dirty="0" smtClean="0">
                <a:latin typeface="+mn-lt"/>
              </a:rPr>
              <a:t>How </a:t>
            </a:r>
            <a:r>
              <a:rPr lang="fr-FR" sz="2800" dirty="0" err="1" smtClean="0">
                <a:latin typeface="+mn-lt"/>
              </a:rPr>
              <a:t>parallel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should</a:t>
            </a:r>
            <a:r>
              <a:rPr lang="fr-FR" sz="2800" dirty="0" smtClean="0">
                <a:latin typeface="+mn-lt"/>
              </a:rPr>
              <a:t> a </a:t>
            </a:r>
            <a:r>
              <a:rPr lang="fr-FR" sz="2800" dirty="0" err="1" smtClean="0">
                <a:latin typeface="+mn-lt"/>
              </a:rPr>
              <a:t>query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be</a:t>
            </a:r>
            <a:r>
              <a:rPr lang="fr-FR" sz="2800" dirty="0" smtClean="0">
                <a:latin typeface="+mn-lt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00200" y="3581400"/>
            <a:ext cx="5715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3581400"/>
            <a:ext cx="590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</a:rPr>
              <a:t>How do we schedule multiple queries?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5" grpId="0" uiExpand="1" animBg="1"/>
      <p:bldP spid="17" grpId="0" uiExpand="1"/>
      <p:bldP spid="16" grpId="0" uiExpand="1" animBg="1"/>
      <p:bldP spid="18" grpId="0" uiExpan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ymir\AppData\Local\Temp\image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763000" cy="5029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server allocation (ASA)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50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7696200" y="21336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1" dirty="0">
                <a:latin typeface="+mj-lt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1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895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41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510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548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K=8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090057" y="2638697"/>
            <a:ext cx="3944983" cy="2717074"/>
          </a:xfrm>
          <a:custGeom>
            <a:avLst/>
            <a:gdLst>
              <a:gd name="connsiteX0" fmla="*/ 0 w 3944983"/>
              <a:gd name="connsiteY0" fmla="*/ 0 h 2717074"/>
              <a:gd name="connsiteX1" fmla="*/ 1319349 w 3944983"/>
              <a:gd name="connsiteY1" fmla="*/ 1593669 h 2717074"/>
              <a:gd name="connsiteX2" fmla="*/ 2651760 w 3944983"/>
              <a:gd name="connsiteY2" fmla="*/ 2403566 h 2717074"/>
              <a:gd name="connsiteX3" fmla="*/ 3944983 w 3944983"/>
              <a:gd name="connsiteY3" fmla="*/ 2717074 h 27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4983" h="2717074">
                <a:moveTo>
                  <a:pt x="0" y="0"/>
                </a:moveTo>
                <a:lnTo>
                  <a:pt x="1319349" y="1593669"/>
                </a:lnTo>
                <a:lnTo>
                  <a:pt x="2651760" y="2403566"/>
                </a:lnTo>
                <a:lnTo>
                  <a:pt x="3944983" y="2717074"/>
                </a:lnTo>
              </a:path>
            </a:pathLst>
          </a:custGeom>
          <a:ln w="38100">
            <a:solidFill>
              <a:srgbClr val="4B29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Scheduling</a:t>
            </a:r>
            <a:r>
              <a:rPr lang="fr-CA" dirty="0" smtClean="0"/>
              <a:t> </a:t>
            </a:r>
            <a:r>
              <a:rPr lang="fr-CA" dirty="0" err="1" smtClean="0"/>
              <a:t>Wishlist</a:t>
            </a:r>
            <a:endParaRPr lang="fr-FR" dirty="0" smtClean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lphaLcParenR"/>
            </a:pPr>
            <a:r>
              <a:rPr lang="fr-FR" dirty="0" smtClean="0">
                <a:solidFill>
                  <a:srgbClr val="42607C"/>
                </a:solidFill>
              </a:rPr>
              <a:t>All </a:t>
            </a:r>
            <a:r>
              <a:rPr lang="fr-FR" dirty="0" err="1" smtClean="0">
                <a:solidFill>
                  <a:srgbClr val="42607C"/>
                </a:solidFill>
              </a:rPr>
              <a:t>queries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should</a:t>
            </a:r>
            <a:r>
              <a:rPr lang="fr-FR" dirty="0" smtClean="0">
                <a:solidFill>
                  <a:srgbClr val="42607C"/>
                </a:solidFill>
              </a:rPr>
              <a:t> finish </a:t>
            </a:r>
            <a:r>
              <a:rPr lang="fr-FR" dirty="0" err="1" smtClean="0">
                <a:solidFill>
                  <a:srgbClr val="42607C"/>
                </a:solidFill>
              </a:rPr>
              <a:t>quickly</a:t>
            </a:r>
            <a:endParaRPr lang="fr-FR" dirty="0" smtClean="0">
              <a:solidFill>
                <a:srgbClr val="42607C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lphaLcParenR"/>
            </a:pPr>
            <a:r>
              <a:rPr lang="fr-FR" dirty="0" err="1" smtClean="0">
                <a:solidFill>
                  <a:srgbClr val="42607C"/>
                </a:solidFill>
              </a:rPr>
              <a:t>Give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preference</a:t>
            </a:r>
            <a:r>
              <a:rPr lang="fr-FR" dirty="0" smtClean="0">
                <a:solidFill>
                  <a:srgbClr val="42607C"/>
                </a:solidFill>
              </a:rPr>
              <a:t> to </a:t>
            </a:r>
            <a:r>
              <a:rPr lang="fr-FR" dirty="0" err="1" smtClean="0">
                <a:solidFill>
                  <a:srgbClr val="42607C"/>
                </a:solidFill>
              </a:rPr>
              <a:t>higher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priority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queries</a:t>
            </a:r>
            <a:endParaRPr lang="fr-FR" dirty="0" smtClean="0">
              <a:solidFill>
                <a:srgbClr val="42607C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lphaLcParenR"/>
            </a:pPr>
            <a:r>
              <a:rPr lang="fr-FR" dirty="0" err="1" smtClean="0">
                <a:solidFill>
                  <a:srgbClr val="42607C"/>
                </a:solidFill>
              </a:rPr>
              <a:t>Prefer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steady</a:t>
            </a:r>
            <a:r>
              <a:rPr lang="fr-FR" dirty="0" smtClean="0">
                <a:solidFill>
                  <a:srgbClr val="42607C"/>
                </a:solidFill>
              </a:rPr>
              <a:t> rate of </a:t>
            </a:r>
            <a:r>
              <a:rPr lang="fr-FR" dirty="0" err="1" smtClean="0">
                <a:solidFill>
                  <a:srgbClr val="42607C"/>
                </a:solidFill>
              </a:rPr>
              <a:t>results</a:t>
            </a:r>
            <a:r>
              <a:rPr lang="fr-FR" dirty="0" smtClean="0">
                <a:solidFill>
                  <a:srgbClr val="42607C"/>
                </a:solidFill>
              </a:rPr>
              <a:t> over </a:t>
            </a:r>
            <a:r>
              <a:rPr lang="fr-FR" dirty="0" err="1" smtClean="0">
                <a:solidFill>
                  <a:srgbClr val="42607C"/>
                </a:solidFill>
              </a:rPr>
              <a:t>bursts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590800"/>
            <a:ext cx="7467600" cy="1143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8600" y="40386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latin typeface="+mj-lt"/>
              </a:rPr>
              <a:t>Thm: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The </a:t>
            </a:r>
            <a:r>
              <a:rPr lang="en-US" sz="2800" dirty="0" err="1" smtClean="0">
                <a:latin typeface="+mj-lt"/>
              </a:rPr>
              <a:t>makespan</a:t>
            </a:r>
            <a:r>
              <a:rPr lang="en-US" sz="2800" dirty="0" smtClean="0">
                <a:latin typeface="+mj-lt"/>
              </a:rPr>
              <a:t> of </a:t>
            </a:r>
            <a:r>
              <a:rPr lang="en-US" sz="2800" i="1" dirty="0" smtClean="0">
                <a:latin typeface="+mj-lt"/>
              </a:rPr>
              <a:t>any</a:t>
            </a:r>
            <a:r>
              <a:rPr lang="en-US" sz="2800" dirty="0" smtClean="0">
                <a:latin typeface="+mj-lt"/>
              </a:rPr>
              <a:t> greedy heuristic is at most 2∙</a:t>
            </a:r>
            <a:r>
              <a:rPr lang="en-US" sz="2800" b="1" dirty="0" smtClean="0">
                <a:latin typeface="+mj-lt"/>
              </a:rPr>
              <a:t>OPT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sz="2800" i="1" u="sng" dirty="0" smtClean="0">
                <a:latin typeface="+mj-lt"/>
              </a:rPr>
              <a:t>Thm:</a:t>
            </a:r>
            <a:r>
              <a:rPr lang="en-US" sz="2800" dirty="0" smtClean="0"/>
              <a:t> </a:t>
            </a:r>
            <a:r>
              <a:rPr lang="en-US" sz="2800" b="1" dirty="0" smtClean="0">
                <a:latin typeface="+mj-lt"/>
              </a:rPr>
              <a:t>OPT</a:t>
            </a:r>
            <a:r>
              <a:rPr lang="en-US" sz="2800" dirty="0" smtClean="0">
                <a:latin typeface="+mj-lt"/>
              </a:rPr>
              <a:t> is </a:t>
            </a:r>
            <a:r>
              <a:rPr lang="en-US" sz="2800" i="1" dirty="0" smtClean="0">
                <a:latin typeface="+mj-lt"/>
              </a:rPr>
              <a:t>exactly</a:t>
            </a:r>
            <a:r>
              <a:rPr lang="en-US" sz="2800" dirty="0" smtClean="0">
                <a:latin typeface="+mj-lt"/>
              </a:rPr>
              <a:t> </a:t>
            </a:r>
            <a:endParaRPr lang="en-US" sz="2800" i="1" dirty="0">
              <a:latin typeface="+mj-lt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6400800" y="1981200"/>
            <a:ext cx="2895600" cy="830997"/>
            <a:chOff x="6400800" y="1981200"/>
            <a:chExt cx="2895600" cy="830997"/>
          </a:xfrm>
        </p:grpSpPr>
        <p:cxnSp>
          <p:nvCxnSpPr>
            <p:cNvPr id="38" name="Straight Arrow Connector 37"/>
            <p:cNvCxnSpPr/>
            <p:nvPr/>
          </p:nvCxnSpPr>
          <p:spPr>
            <a:xfrm rot="10800000">
              <a:off x="6400800" y="2209800"/>
              <a:ext cx="838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7162800" y="1981200"/>
              <a:ext cx="2133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i="1" dirty="0" smtClean="0">
                  <a:latin typeface="+mj-lt"/>
                </a:rPr>
                <a:t> = Minimize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i="1" dirty="0" smtClean="0">
                  <a:latin typeface="+mj-lt"/>
                </a:rPr>
                <a:t>    </a:t>
              </a:r>
              <a:r>
                <a:rPr lang="en-US" sz="2400" i="1" dirty="0" err="1" smtClean="0">
                  <a:latin typeface="+mj-lt"/>
                </a:rPr>
                <a:t>makespan</a:t>
              </a:r>
              <a:endParaRPr lang="en-US" sz="2000" i="1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724400"/>
            <a:ext cx="53879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6591300" cy="115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Scheduling</a:t>
            </a:r>
            <a:r>
              <a:rPr lang="fr-CA" dirty="0" smtClean="0"/>
              <a:t> </a:t>
            </a:r>
            <a:r>
              <a:rPr lang="fr-CA" dirty="0" err="1" smtClean="0"/>
              <a:t>Wishlist</a:t>
            </a:r>
            <a:endParaRPr lang="fr-FR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3970" name="Equation" r:id="rId4" imgW="114120" imgH="215640" progId="Equation.3">
              <p:embed/>
            </p:oleObj>
          </a:graphicData>
        </a:graphic>
      </p:graphicFrame>
      <p:grpSp>
        <p:nvGrpSpPr>
          <p:cNvPr id="2" name="Group 29"/>
          <p:cNvGrpSpPr/>
          <p:nvPr/>
        </p:nvGrpSpPr>
        <p:grpSpPr>
          <a:xfrm>
            <a:off x="914400" y="4572000"/>
            <a:ext cx="4191000" cy="1760041"/>
            <a:chOff x="914400" y="4572000"/>
            <a:chExt cx="4191000" cy="176004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352800" y="5105400"/>
              <a:ext cx="68580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200400" y="4572000"/>
              <a:ext cx="1828800" cy="533400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914400" y="5562600"/>
              <a:ext cx="41910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E.g., gold/silver/bronze customers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Or minimum completion time = </a:t>
              </a:r>
              <a:r>
                <a:rPr lang="en-US" sz="2400" b="1" i="1" dirty="0" smtClean="0">
                  <a:latin typeface="+mj-lt"/>
                </a:rPr>
                <a:t>OPT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4114800" y="3733800"/>
            <a:ext cx="2743200" cy="1219200"/>
            <a:chOff x="4114800" y="3733800"/>
            <a:chExt cx="2743200" cy="1219200"/>
          </a:xfrm>
        </p:grpSpPr>
        <p:sp>
          <p:nvSpPr>
            <p:cNvPr id="11" name="Rectangle 10"/>
            <p:cNvSpPr/>
            <p:nvPr/>
          </p:nvSpPr>
          <p:spPr>
            <a:xfrm>
              <a:off x="5029200" y="4572000"/>
              <a:ext cx="304800" cy="38100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5029200" y="43434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4114800" y="3733800"/>
              <a:ext cx="2743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Priority bias parameter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629400" y="4114800"/>
            <a:ext cx="2514600" cy="707886"/>
            <a:chOff x="6629400" y="4114800"/>
            <a:chExt cx="2514600" cy="707886"/>
          </a:xfrm>
        </p:grpSpPr>
        <p:sp>
          <p:nvSpPr>
            <p:cNvPr id="13" name="Rectangle 12"/>
            <p:cNvSpPr/>
            <p:nvPr/>
          </p:nvSpPr>
          <p:spPr>
            <a:xfrm>
              <a:off x="6629400" y="4191000"/>
              <a:ext cx="228600" cy="381000"/>
            </a:xfrm>
            <a:prstGeom prst="rect">
              <a:avLst/>
            </a:prstGeom>
            <a:solidFill>
              <a:srgbClr val="00B05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7086600" y="4114800"/>
              <a:ext cx="2057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Greater penalty for long idle time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1" name="Straight Arrow Connector 20"/>
            <p:cNvCxnSpPr>
              <a:endCxn id="13" idx="3"/>
            </p:cNvCxnSpPr>
            <p:nvPr/>
          </p:nvCxnSpPr>
          <p:spPr>
            <a:xfrm rot="10800000">
              <a:off x="6858000" y="4381500"/>
              <a:ext cx="381000" cy="381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1"/>
          <p:cNvGrpSpPr/>
          <p:nvPr/>
        </p:nvGrpSpPr>
        <p:grpSpPr>
          <a:xfrm>
            <a:off x="5410200" y="4876800"/>
            <a:ext cx="1676400" cy="1469886"/>
            <a:chOff x="5410200" y="4876800"/>
            <a:chExt cx="1676400" cy="1469886"/>
          </a:xfrm>
        </p:grpSpPr>
        <p:sp>
          <p:nvSpPr>
            <p:cNvPr id="12" name="Rectangle 11"/>
            <p:cNvSpPr/>
            <p:nvPr/>
          </p:nvSpPr>
          <p:spPr>
            <a:xfrm>
              <a:off x="5638800" y="4876800"/>
              <a:ext cx="838200" cy="381000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5410200" y="5638800"/>
              <a:ext cx="1676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Set of idle time periods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7" name="Straight Arrow Connector 26"/>
            <p:cNvCxnSpPr>
              <a:endCxn id="12" idx="2"/>
            </p:cNvCxnSpPr>
            <p:nvPr/>
          </p:nvCxnSpPr>
          <p:spPr>
            <a:xfrm rot="16200000" flipV="1">
              <a:off x="5848350" y="5467350"/>
              <a:ext cx="457200" cy="381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20574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lphaLcParenR"/>
            </a:pPr>
            <a:r>
              <a:rPr lang="fr-FR" dirty="0" smtClean="0">
                <a:solidFill>
                  <a:srgbClr val="42607C"/>
                </a:solidFill>
              </a:rPr>
              <a:t>All </a:t>
            </a:r>
            <a:r>
              <a:rPr lang="fr-FR" dirty="0" err="1" smtClean="0">
                <a:solidFill>
                  <a:srgbClr val="42607C"/>
                </a:solidFill>
              </a:rPr>
              <a:t>queries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should</a:t>
            </a:r>
            <a:r>
              <a:rPr lang="fr-FR" dirty="0" smtClean="0">
                <a:solidFill>
                  <a:srgbClr val="42607C"/>
                </a:solidFill>
              </a:rPr>
              <a:t> finish </a:t>
            </a:r>
            <a:r>
              <a:rPr lang="fr-FR" dirty="0" err="1" smtClean="0">
                <a:solidFill>
                  <a:srgbClr val="42607C"/>
                </a:solidFill>
              </a:rPr>
              <a:t>quickly</a:t>
            </a:r>
            <a:endParaRPr lang="fr-FR" dirty="0" smtClean="0">
              <a:solidFill>
                <a:srgbClr val="42607C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lphaLcParenR"/>
            </a:pPr>
            <a:r>
              <a:rPr lang="fr-FR" dirty="0" err="1" smtClean="0">
                <a:solidFill>
                  <a:srgbClr val="42607C"/>
                </a:solidFill>
              </a:rPr>
              <a:t>Give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preference</a:t>
            </a:r>
            <a:r>
              <a:rPr lang="fr-FR" dirty="0" smtClean="0">
                <a:solidFill>
                  <a:srgbClr val="42607C"/>
                </a:solidFill>
              </a:rPr>
              <a:t> to </a:t>
            </a:r>
            <a:r>
              <a:rPr lang="fr-FR" dirty="0" err="1" smtClean="0">
                <a:solidFill>
                  <a:srgbClr val="42607C"/>
                </a:solidFill>
              </a:rPr>
              <a:t>higher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priority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queries</a:t>
            </a:r>
            <a:endParaRPr lang="fr-FR" dirty="0" smtClean="0">
              <a:solidFill>
                <a:srgbClr val="42607C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lphaLcParenR"/>
            </a:pPr>
            <a:r>
              <a:rPr lang="fr-FR" dirty="0" err="1" smtClean="0">
                <a:solidFill>
                  <a:srgbClr val="42607C"/>
                </a:solidFill>
              </a:rPr>
              <a:t>Prefer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steady</a:t>
            </a:r>
            <a:r>
              <a:rPr lang="fr-FR" dirty="0" smtClean="0">
                <a:solidFill>
                  <a:srgbClr val="42607C"/>
                </a:solidFill>
              </a:rPr>
              <a:t> rate of </a:t>
            </a:r>
            <a:r>
              <a:rPr lang="fr-FR" dirty="0" err="1" smtClean="0">
                <a:solidFill>
                  <a:srgbClr val="42607C"/>
                </a:solidFill>
              </a:rPr>
              <a:t>results</a:t>
            </a:r>
            <a:r>
              <a:rPr lang="fr-FR" dirty="0" smtClean="0">
                <a:solidFill>
                  <a:srgbClr val="42607C"/>
                </a:solidFill>
              </a:rPr>
              <a:t> over </a:t>
            </a:r>
            <a:r>
              <a:rPr lang="fr-FR" dirty="0" err="1" smtClean="0">
                <a:solidFill>
                  <a:srgbClr val="42607C"/>
                </a:solidFill>
              </a:rPr>
              <a:t>bursts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6096000" cy="5334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Impact of </a:t>
            </a:r>
            <a:r>
              <a:rPr lang="fr-CA" dirty="0" err="1" smtClean="0"/>
              <a:t>parallelism</a:t>
            </a:r>
            <a:endParaRPr lang="fr-FR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r>
              <a:rPr lang="fr-FR" sz="2400" b="1" dirty="0" smtClean="0">
                <a:solidFill>
                  <a:srgbClr val="42607C"/>
                </a:solidFill>
              </a:rPr>
              <a:t>Range size:</a:t>
            </a:r>
            <a:r>
              <a:rPr lang="fr-FR" sz="2400" dirty="0" smtClean="0">
                <a:solidFill>
                  <a:srgbClr val="42607C"/>
                </a:solidFill>
              </a:rPr>
              <a:t> Longer </a:t>
            </a:r>
            <a:r>
              <a:rPr lang="fr-FR" sz="2400" dirty="0" err="1" smtClean="0">
                <a:solidFill>
                  <a:srgbClr val="42607C"/>
                </a:solidFill>
              </a:rPr>
              <a:t>queries</a:t>
            </a:r>
            <a:r>
              <a:rPr lang="fr-FR" sz="2400" dirty="0" smtClean="0">
                <a:solidFill>
                  <a:srgbClr val="42607C"/>
                </a:solidFill>
              </a:rPr>
              <a:t> = more </a:t>
            </a:r>
            <a:r>
              <a:rPr lang="fr-FR" sz="2400" dirty="0" err="1" smtClean="0">
                <a:solidFill>
                  <a:srgbClr val="42607C"/>
                </a:solidFill>
              </a:rPr>
              <a:t>benefit</a:t>
            </a:r>
            <a:r>
              <a:rPr lang="fr-FR" sz="2400" dirty="0" smtClean="0">
                <a:solidFill>
                  <a:srgbClr val="42607C"/>
                </a:solidFill>
              </a:rPr>
              <a:t> </a:t>
            </a:r>
            <a:r>
              <a:rPr lang="fr-FR" sz="2400" dirty="0" err="1" smtClean="0">
                <a:solidFill>
                  <a:srgbClr val="42607C"/>
                </a:solidFill>
              </a:rPr>
              <a:t>from</a:t>
            </a:r>
            <a:r>
              <a:rPr lang="fr-FR" sz="2400" dirty="0" smtClean="0">
                <a:solidFill>
                  <a:srgbClr val="42607C"/>
                </a:solidFill>
              </a:rPr>
              <a:t> </a:t>
            </a:r>
            <a:r>
              <a:rPr lang="fr-FR" sz="2400" dirty="0" err="1" smtClean="0">
                <a:solidFill>
                  <a:srgbClr val="42607C"/>
                </a:solidFill>
              </a:rPr>
              <a:t>parallelism</a:t>
            </a:r>
            <a:r>
              <a:rPr lang="fr-FR" sz="2400" dirty="0" smtClean="0">
                <a:solidFill>
                  <a:srgbClr val="42607C"/>
                </a:solidFill>
              </a:rPr>
              <a:t>.</a:t>
            </a:r>
          </a:p>
          <a:p>
            <a:pPr lvl="1"/>
            <a:r>
              <a:rPr lang="fr-FR" sz="2000" dirty="0" err="1" smtClean="0">
                <a:solidFill>
                  <a:srgbClr val="42607C"/>
                </a:solidFill>
              </a:rPr>
              <a:t>Diminishing</a:t>
            </a:r>
            <a:r>
              <a:rPr lang="fr-FR" sz="2000" dirty="0" smtClean="0">
                <a:solidFill>
                  <a:srgbClr val="42607C"/>
                </a:solidFill>
              </a:rPr>
              <a:t> </a:t>
            </a:r>
            <a:r>
              <a:rPr lang="fr-FR" sz="2000" dirty="0" err="1" smtClean="0">
                <a:solidFill>
                  <a:srgbClr val="42607C"/>
                </a:solidFill>
              </a:rPr>
              <a:t>returns</a:t>
            </a:r>
            <a:endParaRPr lang="fr-FR" sz="2000" dirty="0" smtClean="0">
              <a:solidFill>
                <a:srgbClr val="42607C"/>
              </a:solidFill>
            </a:endParaRPr>
          </a:p>
          <a:p>
            <a:r>
              <a:rPr lang="fr-FR" sz="2400" b="1" dirty="0" err="1" smtClean="0">
                <a:solidFill>
                  <a:srgbClr val="42607C"/>
                </a:solidFill>
              </a:rPr>
              <a:t>Query</a:t>
            </a:r>
            <a:r>
              <a:rPr lang="fr-FR" sz="2400" b="1" dirty="0" smtClean="0">
                <a:solidFill>
                  <a:srgbClr val="42607C"/>
                </a:solidFill>
              </a:rPr>
              <a:t> </a:t>
            </a:r>
            <a:r>
              <a:rPr lang="fr-FR" sz="2400" b="1" dirty="0" err="1" smtClean="0">
                <a:solidFill>
                  <a:srgbClr val="42607C"/>
                </a:solidFill>
              </a:rPr>
              <a:t>Selectivity</a:t>
            </a:r>
            <a:r>
              <a:rPr lang="fr-FR" sz="2400" b="1" dirty="0" smtClean="0">
                <a:solidFill>
                  <a:srgbClr val="42607C"/>
                </a:solidFill>
              </a:rPr>
              <a:t>:</a:t>
            </a:r>
            <a:r>
              <a:rPr lang="fr-FR" sz="2400" dirty="0" smtClean="0">
                <a:solidFill>
                  <a:srgbClr val="42607C"/>
                </a:solidFill>
              </a:rPr>
              <a:t> </a:t>
            </a:r>
            <a:r>
              <a:rPr lang="fr-FR" sz="2400" dirty="0" err="1" smtClean="0">
                <a:solidFill>
                  <a:srgbClr val="42607C"/>
                </a:solidFill>
              </a:rPr>
              <a:t>Fewer</a:t>
            </a:r>
            <a:r>
              <a:rPr lang="fr-FR" sz="2400" dirty="0" smtClean="0">
                <a:solidFill>
                  <a:srgbClr val="42607C"/>
                </a:solidFill>
              </a:rPr>
              <a:t> </a:t>
            </a:r>
            <a:r>
              <a:rPr lang="fr-FR" sz="2400" dirty="0" err="1" smtClean="0">
                <a:solidFill>
                  <a:srgbClr val="42607C"/>
                </a:solidFill>
              </a:rPr>
              <a:t>results</a:t>
            </a:r>
            <a:r>
              <a:rPr lang="fr-FR" sz="2400" dirty="0" smtClean="0">
                <a:solidFill>
                  <a:srgbClr val="42607C"/>
                </a:solidFill>
              </a:rPr>
              <a:t> = more </a:t>
            </a:r>
            <a:r>
              <a:rPr lang="fr-FR" sz="2400" dirty="0" err="1" smtClean="0">
                <a:solidFill>
                  <a:srgbClr val="42607C"/>
                </a:solidFill>
              </a:rPr>
              <a:t>benefit</a:t>
            </a:r>
            <a:r>
              <a:rPr lang="fr-FR" sz="2400" dirty="0" smtClean="0">
                <a:solidFill>
                  <a:srgbClr val="42607C"/>
                </a:solidFill>
              </a:rPr>
              <a:t> </a:t>
            </a:r>
            <a:r>
              <a:rPr lang="fr-FR" sz="2400" dirty="0" err="1" smtClean="0">
                <a:solidFill>
                  <a:srgbClr val="42607C"/>
                </a:solidFill>
              </a:rPr>
              <a:t>from</a:t>
            </a:r>
            <a:r>
              <a:rPr lang="fr-FR" sz="2400" dirty="0" smtClean="0">
                <a:solidFill>
                  <a:srgbClr val="42607C"/>
                </a:solidFill>
              </a:rPr>
              <a:t> </a:t>
            </a:r>
            <a:r>
              <a:rPr lang="fr-FR" sz="2400" dirty="0" err="1" smtClean="0">
                <a:solidFill>
                  <a:srgbClr val="42607C"/>
                </a:solidFill>
              </a:rPr>
              <a:t>parallelism</a:t>
            </a:r>
            <a:endParaRPr lang="fr-FR" sz="2400" dirty="0" smtClean="0">
              <a:solidFill>
                <a:srgbClr val="42607C"/>
              </a:solidFill>
            </a:endParaRPr>
          </a:p>
          <a:p>
            <a:r>
              <a:rPr lang="fr-FR" sz="2400" b="1" dirty="0" smtClean="0">
                <a:solidFill>
                  <a:srgbClr val="42607C"/>
                </a:solidFill>
              </a:rPr>
              <a:t>Client Rate</a:t>
            </a:r>
            <a:r>
              <a:rPr lang="fr-FR" sz="2400" dirty="0" smtClean="0">
                <a:solidFill>
                  <a:srgbClr val="42607C"/>
                </a:solidFill>
              </a:rPr>
              <a:t>: </a:t>
            </a:r>
            <a:r>
              <a:rPr lang="fr-FR" sz="2400" dirty="0" err="1" smtClean="0">
                <a:solidFill>
                  <a:srgbClr val="42607C"/>
                </a:solidFill>
              </a:rPr>
              <a:t>Faster</a:t>
            </a:r>
            <a:r>
              <a:rPr lang="fr-FR" sz="2400" dirty="0" smtClean="0">
                <a:solidFill>
                  <a:srgbClr val="42607C"/>
                </a:solidFill>
              </a:rPr>
              <a:t> clients = more </a:t>
            </a:r>
            <a:r>
              <a:rPr lang="fr-FR" sz="2400" dirty="0" err="1" smtClean="0">
                <a:solidFill>
                  <a:srgbClr val="42607C"/>
                </a:solidFill>
              </a:rPr>
              <a:t>benefit</a:t>
            </a:r>
            <a:r>
              <a:rPr lang="fr-FR" sz="2400" dirty="0" smtClean="0">
                <a:solidFill>
                  <a:srgbClr val="42607C"/>
                </a:solidFill>
              </a:rPr>
              <a:t> </a:t>
            </a:r>
            <a:r>
              <a:rPr lang="fr-FR" sz="2400" dirty="0" err="1" smtClean="0">
                <a:solidFill>
                  <a:srgbClr val="42607C"/>
                </a:solidFill>
              </a:rPr>
              <a:t>from</a:t>
            </a:r>
            <a:r>
              <a:rPr lang="fr-FR" sz="2400" dirty="0" smtClean="0">
                <a:solidFill>
                  <a:srgbClr val="42607C"/>
                </a:solidFill>
              </a:rPr>
              <a:t> </a:t>
            </a:r>
            <a:r>
              <a:rPr lang="fr-FR" sz="2400" dirty="0" err="1" smtClean="0">
                <a:solidFill>
                  <a:srgbClr val="42607C"/>
                </a:solidFill>
              </a:rPr>
              <a:t>parallelism</a:t>
            </a:r>
            <a:endParaRPr lang="fr-FR" sz="2400" dirty="0" smtClean="0">
              <a:solidFill>
                <a:srgbClr val="42607C"/>
              </a:solidFill>
            </a:endParaRPr>
          </a:p>
          <a:p>
            <a:pPr lvl="1"/>
            <a:r>
              <a:rPr lang="fr-FR" sz="2000" dirty="0" err="1" smtClean="0">
                <a:solidFill>
                  <a:srgbClr val="42607C"/>
                </a:solidFill>
              </a:rPr>
              <a:t>Saturated</a:t>
            </a:r>
            <a:r>
              <a:rPr lang="fr-FR" sz="2000" dirty="0" smtClean="0">
                <a:solidFill>
                  <a:srgbClr val="42607C"/>
                </a:solidFill>
              </a:rPr>
              <a:t> clients do not </a:t>
            </a:r>
            <a:r>
              <a:rPr lang="fr-FR" sz="2000" dirty="0" err="1" smtClean="0">
                <a:solidFill>
                  <a:srgbClr val="42607C"/>
                </a:solidFill>
              </a:rPr>
              <a:t>benefit</a:t>
            </a:r>
            <a:r>
              <a:rPr lang="fr-FR" sz="2000" dirty="0" smtClean="0">
                <a:solidFill>
                  <a:srgbClr val="42607C"/>
                </a:solidFill>
              </a:rPr>
              <a:t> </a:t>
            </a:r>
            <a:r>
              <a:rPr lang="fr-FR" sz="2000" dirty="0" err="1" smtClean="0">
                <a:solidFill>
                  <a:srgbClr val="42607C"/>
                </a:solidFill>
              </a:rPr>
              <a:t>from</a:t>
            </a:r>
            <a:r>
              <a:rPr lang="fr-FR" sz="2000" dirty="0" smtClean="0">
                <a:solidFill>
                  <a:srgbClr val="42607C"/>
                </a:solidFill>
              </a:rPr>
              <a:t> extra servers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152400" y="1828800"/>
            <a:ext cx="9296400" cy="2743200"/>
            <a:chOff x="-152400" y="1828800"/>
            <a:chExt cx="9296400" cy="2743200"/>
          </a:xfrm>
        </p:grpSpPr>
        <p:pic>
          <p:nvPicPr>
            <p:cNvPr id="10" name="Picture 4" descr="Y:\home\ymir\tex\vldb\paper3\results\system_figs\vary_client_speed\vary_client_spe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1828800"/>
              <a:ext cx="3352800" cy="2743200"/>
            </a:xfrm>
            <a:prstGeom prst="rect">
              <a:avLst/>
            </a:prstGeom>
            <a:noFill/>
          </p:spPr>
        </p:pic>
        <p:pic>
          <p:nvPicPr>
            <p:cNvPr id="11" name="Picture 2" descr="Y:\home\ymir\tex\vldb\paper3\results\system_figs\vary_pred\vary_pr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1828800"/>
              <a:ext cx="3429000" cy="2743200"/>
            </a:xfrm>
            <a:prstGeom prst="rect">
              <a:avLst/>
            </a:prstGeom>
            <a:noFill/>
          </p:spPr>
        </p:pic>
        <p:pic>
          <p:nvPicPr>
            <p:cNvPr id="48129" name="Picture 1" descr="Y:\home\ymir\tex\vldb\paper3\results\system_figs\vary_range\vary_rang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52400" y="1828800"/>
              <a:ext cx="3429000" cy="27432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200400" y="1828800"/>
            <a:ext cx="3124200" cy="28194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1905000"/>
            <a:ext cx="3124200" cy="28194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Scheduler</a:t>
            </a:r>
            <a:r>
              <a:rPr lang="fr-CA" dirty="0" smtClean="0"/>
              <a:t> - </a:t>
            </a:r>
            <a:r>
              <a:rPr lang="fr-CA" dirty="0" err="1" smtClean="0"/>
              <a:t>Priority</a:t>
            </a:r>
            <a:endParaRPr lang="fr-FR" dirty="0" smtClean="0"/>
          </a:p>
        </p:txBody>
      </p:sp>
      <p:pic>
        <p:nvPicPr>
          <p:cNvPr id="72710" name="Picture 6" descr="Y:\home\ymir\tex\vldb\paper3\results\system_figs\four_client_mix\four_client_m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368800" cy="3276600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>
            <a:off x="838200" y="4953000"/>
            <a:ext cx="8305800" cy="1704975"/>
            <a:chOff x="838200" y="4953000"/>
            <a:chExt cx="8305800" cy="170497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5638800"/>
              <a:ext cx="1931869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27"/>
            <p:cNvGrpSpPr/>
            <p:nvPr/>
          </p:nvGrpSpPr>
          <p:grpSpPr>
            <a:xfrm>
              <a:off x="838200" y="4953000"/>
              <a:ext cx="8305800" cy="1437620"/>
              <a:chOff x="838200" y="4953000"/>
              <a:chExt cx="8305800" cy="143762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38200" y="58674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>
                    <a:latin typeface="+mj-lt"/>
                  </a:rPr>
                  <a:t>Greedily</a:t>
                </a:r>
                <a:r>
                  <a:rPr lang="en-US" sz="2800" i="1" dirty="0" smtClean="0">
                    <a:latin typeface="+mj-lt"/>
                  </a:rPr>
                  <a:t> </a:t>
                </a:r>
                <a:r>
                  <a:rPr lang="en-US" sz="2800" dirty="0" smtClean="0">
                    <a:latin typeface="+mj-lt"/>
                  </a:rPr>
                  <a:t>schedule queries in order by </a:t>
                </a:r>
                <a:endParaRPr lang="en-US" sz="2800" i="1" dirty="0">
                  <a:latin typeface="+mj-lt"/>
                </a:endParaRPr>
              </a:p>
            </p:txBody>
          </p:sp>
          <p:grpSp>
            <p:nvGrpSpPr>
              <p:cNvPr id="4" name="Group 19"/>
              <p:cNvGrpSpPr/>
              <p:nvPr/>
            </p:nvGrpSpPr>
            <p:grpSpPr>
              <a:xfrm>
                <a:off x="6172200" y="4953000"/>
                <a:ext cx="2514600" cy="1219200"/>
                <a:chOff x="6172200" y="3810000"/>
                <a:chExt cx="2514600" cy="12192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239000" y="4572000"/>
                  <a:ext cx="228600" cy="457200"/>
                </a:xfrm>
                <a:prstGeom prst="rect">
                  <a:avLst/>
                </a:prstGeom>
                <a:solidFill>
                  <a:srgbClr val="7030A0">
                    <a:alpha val="3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172200" y="3810000"/>
                  <a:ext cx="25146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sz="2000" b="1" dirty="0" smtClean="0">
                      <a:latin typeface="+mj-lt"/>
                    </a:rPr>
                    <a:t>Current idle period</a:t>
                  </a:r>
                  <a:endParaRPr lang="en-US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cxnSp>
              <p:nvCxnSpPr>
                <p:cNvPr id="23" name="Straight Arrow Connector 22"/>
                <p:cNvCxnSpPr>
                  <a:endCxn id="21" idx="0"/>
                </p:cNvCxnSpPr>
                <p:nvPr/>
              </p:nvCxnSpPr>
              <p:spPr>
                <a:xfrm rot="5400000">
                  <a:off x="7181850" y="4362450"/>
                  <a:ext cx="381000" cy="3810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7467600" y="4724400"/>
                  <a:ext cx="152400" cy="304800"/>
                </a:xfrm>
                <a:prstGeom prst="rect">
                  <a:avLst/>
                </a:prstGeom>
                <a:solidFill>
                  <a:srgbClr val="7030A0">
                    <a:alpha val="3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" name="Group 49"/>
          <p:cNvGrpSpPr/>
          <p:nvPr/>
        </p:nvGrpSpPr>
        <p:grpSpPr>
          <a:xfrm>
            <a:off x="1752600" y="1600200"/>
            <a:ext cx="2743200" cy="1066800"/>
            <a:chOff x="1752600" y="1600200"/>
            <a:chExt cx="2743200" cy="10668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2019300" y="2171700"/>
              <a:ext cx="685800" cy="30480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1752600" y="1600200"/>
              <a:ext cx="2743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Query lengths 1,2,4,8%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" name="Group 50"/>
          <p:cNvGrpSpPr/>
          <p:nvPr/>
        </p:nvGrpSpPr>
        <p:grpSpPr>
          <a:xfrm>
            <a:off x="4038600" y="2590800"/>
            <a:ext cx="3733800" cy="1569660"/>
            <a:chOff x="4038600" y="2590800"/>
            <a:chExt cx="3733800" cy="1569660"/>
          </a:xfrm>
        </p:grpSpPr>
        <p:cxnSp>
          <p:nvCxnSpPr>
            <p:cNvPr id="37" name="Straight Arrow Connector 36"/>
            <p:cNvCxnSpPr/>
            <p:nvPr/>
          </p:nvCxnSpPr>
          <p:spPr>
            <a:xfrm rot="10800000">
              <a:off x="4038600" y="2590800"/>
              <a:ext cx="10668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4038600" y="2971800"/>
              <a:ext cx="1066800" cy="2286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 flipV="1">
              <a:off x="4038600" y="3657600"/>
              <a:ext cx="1066800" cy="30480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5029200" y="2590800"/>
              <a:ext cx="2743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Max. completion time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 sz="800" b="1" dirty="0" smtClean="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Avg. completion time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 sz="800" b="1" dirty="0" smtClean="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Time of first result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 sz="2000" b="1" dirty="0" smtClean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Scheduler</a:t>
            </a:r>
            <a:r>
              <a:rPr lang="fr-CA" dirty="0" smtClean="0"/>
              <a:t> - </a:t>
            </a:r>
            <a:r>
              <a:rPr lang="fr-CA" dirty="0" err="1" smtClean="0"/>
              <a:t>Priority</a:t>
            </a:r>
            <a:endParaRPr lang="fr-FR" dirty="0" smtClean="0"/>
          </a:p>
        </p:txBody>
      </p:sp>
      <p:pic>
        <p:nvPicPr>
          <p:cNvPr id="72710" name="Picture 6" descr="Y:\home\ymir\tex\vldb\paper3\results\system_figs\four_client_mix\four_client_m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368800" cy="3276600"/>
          </a:xfrm>
          <a:prstGeom prst="rect">
            <a:avLst/>
          </a:prstGeom>
          <a:noFill/>
        </p:spPr>
      </p:pic>
      <p:pic>
        <p:nvPicPr>
          <p:cNvPr id="72712" name="Picture 8" descr="Y:\home\ymir\tex\vldb\paper3\results\system_figs\client_priority\client_prior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57400"/>
            <a:ext cx="4495800" cy="3371850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>
            <a:off x="838200" y="5638800"/>
            <a:ext cx="8305800" cy="1019175"/>
            <a:chOff x="838200" y="5638800"/>
            <a:chExt cx="8305800" cy="101917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5638800"/>
              <a:ext cx="1931869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838200" y="5867400"/>
              <a:ext cx="830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+mj-lt"/>
                </a:rPr>
                <a:t>Greedily</a:t>
              </a:r>
              <a:r>
                <a:rPr lang="en-US" sz="2800" i="1" dirty="0" smtClean="0">
                  <a:latin typeface="+mj-lt"/>
                </a:rPr>
                <a:t> </a:t>
              </a:r>
              <a:r>
                <a:rPr lang="en-US" sz="2800" dirty="0" smtClean="0">
                  <a:latin typeface="+mj-lt"/>
                </a:rPr>
                <a:t>schedule queries in order by </a:t>
              </a:r>
              <a:endParaRPr lang="en-US" sz="2800" i="1" dirty="0">
                <a:latin typeface="+mj-lt"/>
              </a:endParaRP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1752600" y="1600200"/>
            <a:ext cx="2743200" cy="1066800"/>
            <a:chOff x="1752600" y="1600200"/>
            <a:chExt cx="2743200" cy="10668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2019300" y="2171700"/>
              <a:ext cx="685800" cy="30480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1752600" y="1600200"/>
              <a:ext cx="2743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Query lengths 1,2,4,8%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4" name="Group 49"/>
          <p:cNvGrpSpPr/>
          <p:nvPr/>
        </p:nvGrpSpPr>
        <p:grpSpPr>
          <a:xfrm>
            <a:off x="5181600" y="1600200"/>
            <a:ext cx="2743200" cy="991394"/>
            <a:chOff x="1752600" y="1600200"/>
            <a:chExt cx="2743200" cy="991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2209800" y="2286000"/>
              <a:ext cx="609600" cy="1588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1752600" y="1600200"/>
              <a:ext cx="2743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Different priorities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Road </a:t>
            </a:r>
            <a:r>
              <a:rPr lang="fr-CA" dirty="0" err="1" smtClean="0"/>
              <a:t>map</a:t>
            </a: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534400" cy="4525962"/>
          </a:xfrm>
        </p:spPr>
        <p:txBody>
          <a:bodyPr/>
          <a:lstStyle/>
          <a:p>
            <a:r>
              <a:rPr lang="fr-FR" dirty="0" smtClean="0">
                <a:solidFill>
                  <a:srgbClr val="42607C"/>
                </a:solidFill>
              </a:rPr>
              <a:t>System and </a:t>
            </a:r>
            <a:r>
              <a:rPr lang="fr-FR" dirty="0" err="1" smtClean="0">
                <a:solidFill>
                  <a:srgbClr val="42607C"/>
                </a:solidFill>
              </a:rPr>
              <a:t>problem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overview</a:t>
            </a:r>
            <a:endParaRPr lang="fr-FR" dirty="0" smtClean="0">
              <a:solidFill>
                <a:srgbClr val="42607C"/>
              </a:solidFill>
            </a:endParaRPr>
          </a:p>
          <a:p>
            <a:r>
              <a:rPr lang="fr-FR" dirty="0" smtClean="0">
                <a:solidFill>
                  <a:srgbClr val="42607C"/>
                </a:solidFill>
              </a:rPr>
              <a:t>Adaptive server allocation</a:t>
            </a:r>
          </a:p>
          <a:p>
            <a:r>
              <a:rPr lang="fr-FR" dirty="0" smtClean="0">
                <a:solidFill>
                  <a:srgbClr val="42607C"/>
                </a:solidFill>
              </a:rPr>
              <a:t>Multi-</a:t>
            </a:r>
            <a:r>
              <a:rPr lang="fr-FR" dirty="0" err="1" smtClean="0">
                <a:solidFill>
                  <a:srgbClr val="42607C"/>
                </a:solidFill>
              </a:rPr>
              <a:t>query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scheduling</a:t>
            </a:r>
            <a:endParaRPr lang="fr-FR" dirty="0" smtClean="0">
              <a:solidFill>
                <a:srgbClr val="42607C"/>
              </a:solidFill>
            </a:endParaRPr>
          </a:p>
          <a:p>
            <a:r>
              <a:rPr lang="fr-FR" dirty="0" smtClean="0">
                <a:solidFill>
                  <a:srgbClr val="42607C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562725" cy="4525963"/>
          </a:xfrm>
        </p:spPr>
        <p:txBody>
          <a:bodyPr/>
          <a:lstStyle/>
          <a:p>
            <a:r>
              <a:rPr lang="fr-FR" dirty="0" smtClean="0"/>
              <a:t>Important for web </a:t>
            </a:r>
            <a:r>
              <a:rPr lang="fr-FR" dirty="0" err="1" smtClean="0"/>
              <a:t>workloads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rgbClr val="42607C"/>
                </a:solidFill>
              </a:rPr>
              <a:t>Time </a:t>
            </a:r>
            <a:r>
              <a:rPr lang="fr-FR" dirty="0" err="1" smtClean="0">
                <a:solidFill>
                  <a:srgbClr val="42607C"/>
                </a:solidFill>
              </a:rPr>
              <a:t>ordered</a:t>
            </a:r>
            <a:r>
              <a:rPr lang="fr-FR" dirty="0" smtClean="0">
                <a:solidFill>
                  <a:srgbClr val="42607C"/>
                </a:solidFill>
              </a:rPr>
              <a:t> data</a:t>
            </a:r>
          </a:p>
          <a:p>
            <a:pPr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rgbClr val="42607C"/>
                </a:solidFill>
              </a:rPr>
              <a:t>	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Range </a:t>
            </a:r>
            <a:r>
              <a:rPr lang="fr-CA" dirty="0" err="1" smtClean="0">
                <a:solidFill>
                  <a:srgbClr val="42607C"/>
                </a:solidFill>
              </a:rPr>
              <a:t>Queries</a:t>
            </a:r>
            <a:endParaRPr lang="fr-FR" dirty="0" smtClean="0">
              <a:solidFill>
                <a:srgbClr val="42607C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1000" y="3962400"/>
          <a:ext cx="304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Listing date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 for sale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07-24-2009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cowbell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08-10-2009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2003 Toyota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08-15-2009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 </a:t>
                      </a:r>
                      <a:r>
                        <a:rPr lang="en-US" sz="2000" dirty="0" err="1" smtClean="0"/>
                        <a:t>Snuggie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08-18-2009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1930 Ford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08-22-2009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Harpsicord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91000" y="3962400"/>
          <a:ext cx="304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Listing date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 for sale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07-24-2009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cowbell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08-10-2009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2003 Toyota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08-15-2009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 </a:t>
                      </a:r>
                      <a:r>
                        <a:rPr lang="en-US" sz="2000" dirty="0" err="1" smtClean="0"/>
                        <a:t>Snuggie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08-18-2009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1930 Ford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08-22-2009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Harpsicord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391400" y="5181600"/>
            <a:ext cx="1752600" cy="1143000"/>
            <a:chOff x="7391400" y="5181600"/>
            <a:chExt cx="1752600" cy="1143000"/>
          </a:xfrm>
        </p:grpSpPr>
        <p:sp>
          <p:nvSpPr>
            <p:cNvPr id="11" name="Right Brace 10"/>
            <p:cNvSpPr/>
            <p:nvPr/>
          </p:nvSpPr>
          <p:spPr>
            <a:xfrm>
              <a:off x="7391400" y="5181600"/>
              <a:ext cx="228600" cy="1143000"/>
            </a:xfrm>
            <a:prstGeom prst="rightBrace">
              <a:avLst/>
            </a:prstGeom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55626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items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28600" y="2971800"/>
            <a:ext cx="8686800" cy="3733800"/>
            <a:chOff x="228600" y="2971800"/>
            <a:chExt cx="8686800" cy="3733800"/>
          </a:xfrm>
        </p:grpSpPr>
        <p:sp>
          <p:nvSpPr>
            <p:cNvPr id="59" name="Lightning Bolt 58"/>
            <p:cNvSpPr/>
            <p:nvPr/>
          </p:nvSpPr>
          <p:spPr>
            <a:xfrm flipH="1">
              <a:off x="228600" y="3886200"/>
              <a:ext cx="3429000" cy="2819400"/>
            </a:xfrm>
            <a:prstGeom prst="lightningBolt">
              <a:avLst/>
            </a:prstGeom>
            <a:solidFill>
              <a:srgbClr val="D4888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286000" y="2971800"/>
              <a:ext cx="6629400" cy="3505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>
                <a:rot lat="900000" lon="0" rev="0"/>
              </a:camera>
              <a:lightRig rig="threePt" dir="t"/>
            </a:scene3d>
            <a:sp3d extrusionH="127000" prstMaterial="metal">
              <a:bevelT w="279400" prst="relaxedInset"/>
              <a:bevelB w="336550" h="1397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733800" y="3048000"/>
            <a:ext cx="4572000" cy="609600"/>
          </a:xfrm>
        </p:spPr>
        <p:txBody>
          <a:bodyPr/>
          <a:lstStyle/>
          <a:p>
            <a:pPr algn="l"/>
            <a:r>
              <a:rPr lang="fr-CA" sz="2800" dirty="0" err="1" smtClean="0"/>
              <a:t>Experimental</a:t>
            </a:r>
            <a:r>
              <a:rPr lang="fr-CA" sz="2800" dirty="0" smtClean="0"/>
              <a:t> test </a:t>
            </a:r>
            <a:r>
              <a:rPr lang="fr-CA" sz="2800" dirty="0" err="1" smtClean="0"/>
              <a:t>bed</a:t>
            </a:r>
            <a:endParaRPr lang="fr-FR" sz="2800" dirty="0" smtClean="0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2209800" y="2590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447800"/>
            <a:ext cx="552450" cy="9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r="13333" b="37079"/>
          <a:stretch>
            <a:fillRect/>
          </a:stretch>
        </p:blipFill>
        <p:spPr bwMode="auto">
          <a:xfrm>
            <a:off x="6477000" y="1447800"/>
            <a:ext cx="6368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1676400" y="1676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Clients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/>
          <a:srcRect l="14673" t="13271" r="15631" b="2991"/>
          <a:stretch>
            <a:fillRect/>
          </a:stretch>
        </p:blipFill>
        <p:spPr bwMode="auto">
          <a:xfrm>
            <a:off x="4648200" y="1371600"/>
            <a:ext cx="523017" cy="77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 cstate="print"/>
          <a:srcRect l="13601" r="25948" b="37850"/>
          <a:stretch>
            <a:fillRect/>
          </a:stretch>
        </p:blipFill>
        <p:spPr bwMode="auto">
          <a:xfrm>
            <a:off x="5486401" y="1316546"/>
            <a:ext cx="685799" cy="8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5181600" y="4572000"/>
          <a:ext cx="76200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181600" y="4038600"/>
          <a:ext cx="762000" cy="3657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</a:p>
                  </a:txBody>
                  <a:tcPr>
                    <a:solidFill>
                      <a:srgbClr val="FDEB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DEB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181600" y="5562600"/>
          <a:ext cx="76200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2438400" y="3733800"/>
            <a:ext cx="6477000" cy="2590800"/>
            <a:chOff x="2438400" y="3733800"/>
            <a:chExt cx="6477000" cy="2590800"/>
          </a:xfrm>
        </p:grpSpPr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2438400" y="39624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Clients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3810000" y="4800600"/>
              <a:ext cx="457200" cy="4572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>
                  <a:alpha val="40000"/>
                </a:schemeClr>
              </a:solidFill>
            </a:ln>
            <a:scene3d>
              <a:camera prst="obliqueBottomRight">
                <a:rot lat="1450678" lon="21215196" rev="21467843"/>
              </a:camera>
              <a:lightRig rig="sunrise" dir="t"/>
            </a:scene3d>
            <a:sp3d extrusionH="298450" contourW="6350" prstMaterial="flat">
              <a:bevelB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 Box 29"/>
            <p:cNvSpPr txBox="1">
              <a:spLocks noChangeArrowheads="1"/>
            </p:cNvSpPr>
            <p:nvPr/>
          </p:nvSpPr>
          <p:spPr bwMode="auto">
            <a:xfrm>
              <a:off x="2438400" y="48006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Routers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2" name="Flowchart: Magnetic Disk 101"/>
            <p:cNvSpPr/>
            <p:nvPr/>
          </p:nvSpPr>
          <p:spPr>
            <a:xfrm>
              <a:off x="3810000" y="5486400"/>
              <a:ext cx="457200" cy="838200"/>
            </a:xfrm>
            <a:prstGeom prst="flowChartMagneticDisk">
              <a:avLst/>
            </a:prstGeom>
            <a:solidFill>
              <a:schemeClr val="accent1">
                <a:alpha val="57000"/>
              </a:schemeClr>
            </a:solidFill>
            <a:scene3d>
              <a:camera prst="perspectiveLeft">
                <a:rot lat="0" lon="0" rev="0"/>
              </a:camera>
              <a:lightRig rig="soft" dir="t"/>
            </a:scene3d>
            <a:sp3d extrusionH="95250" prstMaterial="dkEdge">
              <a:bevelT w="88900"/>
              <a:bevelB h="38100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2438400" y="5562600"/>
              <a:ext cx="1219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Storage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Units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4343400" y="48006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>
                  <a:latin typeface="+mj-lt"/>
                </a:rPr>
                <a:t>x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 1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4343400" y="56388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>
                  <a:latin typeface="+mj-lt"/>
                </a:rPr>
                <a:t>x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 10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57600" y="3733800"/>
              <a:ext cx="708825" cy="70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4343400" y="39624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>
                  <a:latin typeface="+mj-lt"/>
                </a:rPr>
                <a:t>x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 4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4" name="Right Brace 53"/>
            <p:cNvSpPr/>
            <p:nvPr/>
          </p:nvSpPr>
          <p:spPr>
            <a:xfrm>
              <a:off x="6019800" y="4038600"/>
              <a:ext cx="228600" cy="2286000"/>
            </a:xfrm>
            <a:prstGeom prst="rightBrac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6400800" y="4343400"/>
              <a:ext cx="25146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20M records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1024 partitions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 sz="2000" b="1" dirty="0" smtClean="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100MB/partition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100 partitions/server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server allocation (ASA)</a:t>
            </a:r>
            <a:endParaRPr lang="en-US" dirty="0"/>
          </a:p>
        </p:txBody>
      </p:sp>
      <p:pic>
        <p:nvPicPr>
          <p:cNvPr id="69633" name="Picture 1" descr="C:\Users\ymir\AppData\Local\Temp\image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1"/>
            <a:ext cx="8763000" cy="5029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50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7696200" y="21336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1" dirty="0">
                <a:latin typeface="+mj-lt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4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54580" y="4366260"/>
            <a:ext cx="3726180" cy="1104900"/>
          </a:xfrm>
          <a:custGeom>
            <a:avLst/>
            <a:gdLst>
              <a:gd name="connsiteX0" fmla="*/ 0 w 3726180"/>
              <a:gd name="connsiteY0" fmla="*/ 0 h 1104900"/>
              <a:gd name="connsiteX1" fmla="*/ 1234440 w 3726180"/>
              <a:gd name="connsiteY1" fmla="*/ 563880 h 1104900"/>
              <a:gd name="connsiteX2" fmla="*/ 2514600 w 3726180"/>
              <a:gd name="connsiteY2" fmla="*/ 1021080 h 1104900"/>
              <a:gd name="connsiteX3" fmla="*/ 3726180 w 3726180"/>
              <a:gd name="connsiteY3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180" h="1104900">
                <a:moveTo>
                  <a:pt x="0" y="0"/>
                </a:moveTo>
                <a:lnTo>
                  <a:pt x="1234440" y="563880"/>
                </a:lnTo>
                <a:lnTo>
                  <a:pt x="2514600" y="1021080"/>
                </a:lnTo>
                <a:lnTo>
                  <a:pt x="3726180" y="1104900"/>
                </a:lnTo>
              </a:path>
            </a:pathLst>
          </a:custGeom>
          <a:ln w="38100">
            <a:solidFill>
              <a:srgbClr val="4B29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PNUTS 101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3276600" y="2590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7"/>
          <p:cNvGrpSpPr/>
          <p:nvPr/>
        </p:nvGrpSpPr>
        <p:grpSpPr>
          <a:xfrm>
            <a:off x="1676400" y="1316546"/>
            <a:ext cx="4495800" cy="840079"/>
            <a:chOff x="1676400" y="1316546"/>
            <a:chExt cx="4495800" cy="840079"/>
          </a:xfrm>
        </p:grpSpPr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676400" y="16764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Clients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673" t="13271" r="15631" b="2991"/>
            <a:stretch>
              <a:fillRect/>
            </a:stretch>
          </p:blipFill>
          <p:spPr bwMode="auto">
            <a:xfrm>
              <a:off x="4648200" y="1371600"/>
              <a:ext cx="523017" cy="770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3601" r="25948" b="37850"/>
            <a:stretch>
              <a:fillRect/>
            </a:stretch>
          </p:blipFill>
          <p:spPr bwMode="auto">
            <a:xfrm>
              <a:off x="5486401" y="1316546"/>
              <a:ext cx="685799" cy="825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3800" y="1447800"/>
              <a:ext cx="708825" cy="70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60"/>
          <p:cNvGrpSpPr/>
          <p:nvPr/>
        </p:nvGrpSpPr>
        <p:grpSpPr>
          <a:xfrm>
            <a:off x="1676400" y="3200400"/>
            <a:ext cx="4343400" cy="838200"/>
            <a:chOff x="1676400" y="3200400"/>
            <a:chExt cx="4343400" cy="838200"/>
          </a:xfrm>
        </p:grpSpPr>
        <p:sp>
          <p:nvSpPr>
            <p:cNvPr id="110" name="Rounded Rectangle 109"/>
            <p:cNvSpPr/>
            <p:nvPr/>
          </p:nvSpPr>
          <p:spPr>
            <a:xfrm>
              <a:off x="3505200" y="3200400"/>
              <a:ext cx="990600" cy="8382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>
                  <a:alpha val="40000"/>
                </a:schemeClr>
              </a:solidFill>
            </a:ln>
            <a:scene3d>
              <a:camera prst="obliqueBottomRight">
                <a:rot lat="1450678" lon="21215196" rev="21467843"/>
              </a:camera>
              <a:lightRig rig="sunrise" dir="t"/>
            </a:scene3d>
            <a:sp3d extrusionH="298450" contourW="6350" prstMaterial="flat">
              <a:bevelB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029200" y="3200400"/>
              <a:ext cx="990600" cy="8382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>
                  <a:alpha val="40000"/>
                </a:schemeClr>
              </a:solidFill>
            </a:ln>
            <a:scene3d>
              <a:camera prst="obliqueBottomRight">
                <a:rot lat="1450678" lon="21215196" rev="21467843"/>
              </a:camera>
              <a:lightRig rig="sunrise" dir="t"/>
            </a:scene3d>
            <a:sp3d extrusionH="298450" contourW="6350" prstMaterial="flat">
              <a:bevelB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 Box 29"/>
            <p:cNvSpPr txBox="1">
              <a:spLocks noChangeArrowheads="1"/>
            </p:cNvSpPr>
            <p:nvPr/>
          </p:nvSpPr>
          <p:spPr bwMode="auto">
            <a:xfrm>
              <a:off x="1676400" y="34290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Routers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4" name="Group 159"/>
          <p:cNvGrpSpPr/>
          <p:nvPr/>
        </p:nvGrpSpPr>
        <p:grpSpPr>
          <a:xfrm>
            <a:off x="1676400" y="4800600"/>
            <a:ext cx="5562600" cy="1752600"/>
            <a:chOff x="1676400" y="4800600"/>
            <a:chExt cx="5562600" cy="1752600"/>
          </a:xfrm>
        </p:grpSpPr>
        <p:grpSp>
          <p:nvGrpSpPr>
            <p:cNvPr id="5" name="Group 158"/>
            <p:cNvGrpSpPr/>
            <p:nvPr/>
          </p:nvGrpSpPr>
          <p:grpSpPr>
            <a:xfrm>
              <a:off x="2895600" y="4800600"/>
              <a:ext cx="4343400" cy="1752600"/>
              <a:chOff x="2895600" y="4800600"/>
              <a:chExt cx="4343400" cy="1752600"/>
            </a:xfrm>
          </p:grpSpPr>
          <p:sp>
            <p:nvSpPr>
              <p:cNvPr id="102" name="Flowchart: Magnetic Disk 101"/>
              <p:cNvSpPr/>
              <p:nvPr/>
            </p:nvSpPr>
            <p:spPr>
              <a:xfrm>
                <a:off x="2895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Flowchart: Magnetic Disk 105"/>
              <p:cNvSpPr/>
              <p:nvPr/>
            </p:nvSpPr>
            <p:spPr>
              <a:xfrm>
                <a:off x="4038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Flowchart: Magnetic Disk 107"/>
              <p:cNvSpPr/>
              <p:nvPr/>
            </p:nvSpPr>
            <p:spPr>
              <a:xfrm>
                <a:off x="5181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Flowchart: Magnetic Disk 108"/>
              <p:cNvSpPr/>
              <p:nvPr/>
            </p:nvSpPr>
            <p:spPr>
              <a:xfrm>
                <a:off x="6324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1676400" y="5029200"/>
              <a:ext cx="1143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Storage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Units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115" name="Straight Arrow Connector 114"/>
          <p:cNvCxnSpPr>
            <a:endCxn id="110" idx="0"/>
          </p:cNvCxnSpPr>
          <p:nvPr/>
        </p:nvCxnSpPr>
        <p:spPr>
          <a:xfrm rot="5400000">
            <a:off x="3562350" y="2724150"/>
            <a:ext cx="914400" cy="381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62"/>
          <p:cNvGrpSpPr/>
          <p:nvPr/>
        </p:nvGrpSpPr>
        <p:grpSpPr>
          <a:xfrm>
            <a:off x="3276600" y="4038600"/>
            <a:ext cx="3581400" cy="990600"/>
            <a:chOff x="3276600" y="4038600"/>
            <a:chExt cx="3581400" cy="990600"/>
          </a:xfrm>
        </p:grpSpPr>
        <p:cxnSp>
          <p:nvCxnSpPr>
            <p:cNvPr id="119" name="Straight Arrow Connector 118"/>
            <p:cNvCxnSpPr/>
            <p:nvPr/>
          </p:nvCxnSpPr>
          <p:spPr>
            <a:xfrm rot="5400000">
              <a:off x="3048000" y="4267200"/>
              <a:ext cx="990600" cy="5334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4114800" y="4038600"/>
              <a:ext cx="2743200" cy="9144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16200000" flipH="1">
              <a:off x="3733800" y="4267200"/>
              <a:ext cx="990600" cy="5334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63"/>
          <p:cNvGrpSpPr/>
          <p:nvPr/>
        </p:nvGrpSpPr>
        <p:grpSpPr>
          <a:xfrm>
            <a:off x="4495800" y="2133600"/>
            <a:ext cx="1371600" cy="2896394"/>
            <a:chOff x="4495800" y="2133600"/>
            <a:chExt cx="1371600" cy="2896394"/>
          </a:xfrm>
        </p:grpSpPr>
        <p:cxnSp>
          <p:nvCxnSpPr>
            <p:cNvPr id="131" name="Straight Arrow Connector 130"/>
            <p:cNvCxnSpPr/>
            <p:nvPr/>
          </p:nvCxnSpPr>
          <p:spPr>
            <a:xfrm rot="5400000">
              <a:off x="5219700" y="2476500"/>
              <a:ext cx="990600" cy="30480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4419600" y="4114800"/>
              <a:ext cx="990600" cy="83820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5143500" y="4533900"/>
              <a:ext cx="990600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1"/>
          <p:cNvGrpSpPr/>
          <p:nvPr/>
        </p:nvGrpSpPr>
        <p:grpSpPr>
          <a:xfrm>
            <a:off x="6019800" y="3048000"/>
            <a:ext cx="3124200" cy="946150"/>
            <a:chOff x="6019800" y="3048000"/>
            <a:chExt cx="3124200" cy="946150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6858000" y="3079750"/>
              <a:ext cx="914400" cy="914400"/>
              <a:chOff x="160" y="1872"/>
              <a:chExt cx="576" cy="576"/>
            </a:xfrm>
          </p:grpSpPr>
          <p:sp>
            <p:nvSpPr>
              <p:cNvPr id="140" name="Rectangle 5"/>
              <p:cNvSpPr>
                <a:spLocks noChangeArrowheads="1"/>
              </p:cNvSpPr>
              <p:nvPr/>
            </p:nvSpPr>
            <p:spPr bwMode="auto">
              <a:xfrm>
                <a:off x="160" y="1872"/>
                <a:ext cx="576" cy="576"/>
              </a:xfrm>
              <a:prstGeom prst="rect">
                <a:avLst/>
              </a:prstGeom>
              <a:solidFill>
                <a:srgbClr val="00DA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6"/>
              <p:cNvSpPr>
                <a:spLocks noChangeArrowheads="1"/>
              </p:cNvSpPr>
              <p:nvPr/>
            </p:nvSpPr>
            <p:spPr bwMode="auto">
              <a:xfrm>
                <a:off x="160" y="2256"/>
                <a:ext cx="576" cy="192"/>
              </a:xfrm>
              <a:prstGeom prst="rect">
                <a:avLst/>
              </a:prstGeom>
              <a:solidFill>
                <a:srgbClr val="71FF7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7"/>
              <p:cNvSpPr>
                <a:spLocks noChangeArrowheads="1"/>
              </p:cNvSpPr>
              <p:nvPr/>
            </p:nvSpPr>
            <p:spPr bwMode="auto">
              <a:xfrm>
                <a:off x="160" y="1872"/>
                <a:ext cx="576" cy="19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" name="Rectangle 26"/>
            <p:cNvSpPr>
              <a:spLocks noChangeArrowheads="1"/>
            </p:cNvSpPr>
            <p:nvPr/>
          </p:nvSpPr>
          <p:spPr bwMode="auto">
            <a:xfrm>
              <a:off x="6781800" y="3048000"/>
              <a:ext cx="914400" cy="914400"/>
            </a:xfrm>
            <a:prstGeom prst="rect">
              <a:avLst/>
            </a:prstGeom>
            <a:solidFill>
              <a:srgbClr val="00D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27"/>
            <p:cNvSpPr>
              <a:spLocks noChangeArrowheads="1"/>
            </p:cNvSpPr>
            <p:nvPr/>
          </p:nvSpPr>
          <p:spPr bwMode="auto">
            <a:xfrm>
              <a:off x="6781800" y="3657600"/>
              <a:ext cx="914400" cy="304800"/>
            </a:xfrm>
            <a:prstGeom prst="rect">
              <a:avLst/>
            </a:prstGeom>
            <a:solidFill>
              <a:srgbClr val="71FF7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28"/>
            <p:cNvSpPr>
              <a:spLocks noChangeArrowheads="1"/>
            </p:cNvSpPr>
            <p:nvPr/>
          </p:nvSpPr>
          <p:spPr bwMode="auto">
            <a:xfrm>
              <a:off x="6781800" y="3048000"/>
              <a:ext cx="9144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Text Box 30"/>
            <p:cNvSpPr txBox="1">
              <a:spLocks noChangeArrowheads="1"/>
            </p:cNvSpPr>
            <p:nvPr/>
          </p:nvSpPr>
          <p:spPr bwMode="auto">
            <a:xfrm>
              <a:off x="6781800" y="3048000"/>
              <a:ext cx="928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>
                  <a:solidFill>
                    <a:schemeClr val="bg1"/>
                  </a:solidFill>
                </a:rPr>
                <a:t>Partition map</a:t>
              </a:r>
            </a:p>
          </p:txBody>
        </p:sp>
        <p:sp>
          <p:nvSpPr>
            <p:cNvPr id="147" name="Text Box 31"/>
            <p:cNvSpPr txBox="1">
              <a:spLocks noChangeArrowheads="1"/>
            </p:cNvSpPr>
            <p:nvPr/>
          </p:nvSpPr>
          <p:spPr bwMode="auto">
            <a:xfrm>
              <a:off x="6748463" y="3352800"/>
              <a:ext cx="98266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>
                  <a:solidFill>
                    <a:schemeClr val="tx1"/>
                  </a:solidFill>
                </a:rPr>
                <a:t>Load balancer</a:t>
              </a:r>
            </a:p>
          </p:txBody>
        </p:sp>
        <p:sp>
          <p:nvSpPr>
            <p:cNvPr id="148" name="Text Box 32"/>
            <p:cNvSpPr txBox="1">
              <a:spLocks noChangeArrowheads="1"/>
            </p:cNvSpPr>
            <p:nvPr/>
          </p:nvSpPr>
          <p:spPr bwMode="auto">
            <a:xfrm>
              <a:off x="6732588" y="3673475"/>
              <a:ext cx="10144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>
                  <a:solidFill>
                    <a:schemeClr val="tx1"/>
                  </a:solidFill>
                </a:rPr>
                <a:t>Server monitor</a:t>
              </a:r>
            </a:p>
          </p:txBody>
        </p:sp>
        <p:sp>
          <p:nvSpPr>
            <p:cNvPr id="150" name="Right Arrow 149"/>
            <p:cNvSpPr/>
            <p:nvPr/>
          </p:nvSpPr>
          <p:spPr>
            <a:xfrm>
              <a:off x="6019800" y="3048000"/>
              <a:ext cx="762000" cy="381000"/>
            </a:xfrm>
            <a:prstGeom prst="rightArrow">
              <a:avLst/>
            </a:prstGeom>
            <a:scene3d>
              <a:camera prst="orthographicFront">
                <a:rot lat="0" lon="1109997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 Box 29"/>
            <p:cNvSpPr txBox="1">
              <a:spLocks noChangeArrowheads="1"/>
            </p:cNvSpPr>
            <p:nvPr/>
          </p:nvSpPr>
          <p:spPr bwMode="auto">
            <a:xfrm>
              <a:off x="7848600" y="3048000"/>
              <a:ext cx="1295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Tablet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Controller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aphicFrame>
        <p:nvGraphicFramePr>
          <p:cNvPr id="154" name="Table 153"/>
          <p:cNvGraphicFramePr>
            <a:graphicFrameLocks noGrp="1"/>
          </p:cNvGraphicFramePr>
          <p:nvPr/>
        </p:nvGraphicFramePr>
        <p:xfrm>
          <a:off x="7772400" y="4572000"/>
          <a:ext cx="762000" cy="18288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5" name="Table 154"/>
          <p:cNvGraphicFramePr>
            <a:graphicFrameLocks noGrp="1"/>
          </p:cNvGraphicFramePr>
          <p:nvPr/>
        </p:nvGraphicFramePr>
        <p:xfrm>
          <a:off x="4114800" y="5486400"/>
          <a:ext cx="76200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/>
        </p:nvGraphicFramePr>
        <p:xfrm>
          <a:off x="2971800" y="5486400"/>
          <a:ext cx="762000" cy="3657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7" name="Table 156"/>
          <p:cNvGraphicFramePr>
            <a:graphicFrameLocks noGrp="1"/>
          </p:cNvGraphicFramePr>
          <p:nvPr/>
        </p:nvGraphicFramePr>
        <p:xfrm>
          <a:off x="6400800" y="5486400"/>
          <a:ext cx="76200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562725" cy="4525963"/>
          </a:xfrm>
        </p:spPr>
        <p:txBody>
          <a:bodyPr/>
          <a:lstStyle/>
          <a:p>
            <a:r>
              <a:rPr lang="fr-FR" dirty="0" smtClean="0"/>
              <a:t>Important for web </a:t>
            </a:r>
            <a:r>
              <a:rPr lang="fr-FR" dirty="0" err="1" smtClean="0"/>
              <a:t>workloads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Time </a:t>
            </a:r>
            <a:r>
              <a:rPr lang="fr-F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ordered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data</a:t>
            </a:r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Secondary</a:t>
            </a:r>
            <a:r>
              <a:rPr lang="fr-FR" dirty="0" smtClean="0">
                <a:solidFill>
                  <a:srgbClr val="42607C"/>
                </a:solidFill>
              </a:rPr>
              <a:t> indexes</a:t>
            </a:r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rgbClr val="42607C"/>
                </a:solidFill>
              </a:rPr>
              <a:t>	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Range </a:t>
            </a:r>
            <a:r>
              <a:rPr lang="fr-CA" dirty="0" err="1" smtClean="0">
                <a:solidFill>
                  <a:srgbClr val="42607C"/>
                </a:solidFill>
              </a:rPr>
              <a:t>Queries</a:t>
            </a:r>
            <a:endParaRPr lang="fr-FR" dirty="0" smtClean="0">
              <a:solidFill>
                <a:srgbClr val="42607C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0" y="3886200"/>
          <a:ext cx="304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</a:t>
                      </a:r>
                      <a:r>
                        <a:rPr lang="en-US" sz="2000" baseline="0" dirty="0" smtClean="0"/>
                        <a:t> ID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1727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971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$1,500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$5,000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5578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4921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91200" y="3886200"/>
          <a:ext cx="304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 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cowbell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2003 Toyota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 </a:t>
                      </a:r>
                      <a:r>
                        <a:rPr lang="en-US" sz="2000" dirty="0" err="1" smtClean="0"/>
                        <a:t>Snuggie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5578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Harpsicord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251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1930 Ford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4800600" y="4495800"/>
            <a:ext cx="990600" cy="1600200"/>
            <a:chOff x="4800600" y="4495800"/>
            <a:chExt cx="990600" cy="16002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800600" y="4495800"/>
              <a:ext cx="990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4876800"/>
              <a:ext cx="9906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5257800"/>
              <a:ext cx="990600" cy="838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5715000"/>
              <a:ext cx="990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4686300" y="4991100"/>
              <a:ext cx="1219200" cy="990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791200" y="3886200"/>
          <a:ext cx="304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 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cowbell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4921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2003 Toyota 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 </a:t>
                      </a:r>
                      <a:r>
                        <a:rPr lang="en-US" sz="2000" dirty="0" err="1" smtClean="0"/>
                        <a:t>Snuggie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5578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Harpsicord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251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1930 Ford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752600" y="3886200"/>
          <a:ext cx="304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</a:t>
                      </a:r>
                      <a:r>
                        <a:rPr lang="en-US" sz="2000" baseline="0" dirty="0" smtClean="0"/>
                        <a:t> ID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1727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971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$1,500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$5,000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5578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$10,000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4921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57400" y="3429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Index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3429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Base Table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715125" cy="4525963"/>
          </a:xfrm>
        </p:spPr>
        <p:txBody>
          <a:bodyPr/>
          <a:lstStyle/>
          <a:p>
            <a:r>
              <a:rPr lang="fr-FR" dirty="0" smtClean="0"/>
              <a:t>Important for web </a:t>
            </a:r>
            <a:r>
              <a:rPr lang="fr-FR" dirty="0" err="1" smtClean="0"/>
              <a:t>workloads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rgbClr val="42607C"/>
                </a:solidFill>
              </a:rPr>
              <a:t>Time </a:t>
            </a:r>
            <a:r>
              <a:rPr lang="fr-FR" dirty="0" err="1" smtClean="0">
                <a:solidFill>
                  <a:srgbClr val="42607C"/>
                </a:solidFill>
              </a:rPr>
              <a:t>ordered</a:t>
            </a:r>
            <a:r>
              <a:rPr lang="fr-FR" dirty="0" smtClean="0">
                <a:solidFill>
                  <a:srgbClr val="42607C"/>
                </a:solidFill>
              </a:rPr>
              <a:t> data</a:t>
            </a:r>
            <a:endParaRPr lang="fr-FR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Secondary</a:t>
            </a:r>
            <a:r>
              <a:rPr lang="fr-FR" dirty="0" smtClean="0">
                <a:solidFill>
                  <a:srgbClr val="42607C"/>
                </a:solidFill>
              </a:rPr>
              <a:t> indexes</a:t>
            </a:r>
          </a:p>
          <a:p>
            <a:pPr lvl="1"/>
            <a:r>
              <a:rPr lang="fr-FR" i="1" dirty="0" smtClean="0">
                <a:solidFill>
                  <a:srgbClr val="42607C"/>
                </a:solidFill>
              </a:rPr>
              <a:t>etc.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</a:p>
          <a:p>
            <a:r>
              <a:rPr lang="fr-FR" dirty="0" err="1" smtClean="0"/>
              <a:t>Could</a:t>
            </a:r>
            <a:r>
              <a:rPr lang="fr-FR" dirty="0" smtClean="0"/>
              <a:t> scan large fraction of the </a:t>
            </a:r>
            <a:r>
              <a:rPr lang="fr-FR" dirty="0" smtClean="0"/>
              <a:t>table</a:t>
            </a:r>
          </a:p>
          <a:p>
            <a:pPr lvl="1"/>
            <a:r>
              <a:rPr lang="fr-FR" dirty="0" smtClean="0">
                <a:solidFill>
                  <a:srgbClr val="42607C"/>
                </a:solidFill>
              </a:rPr>
              <a:t>Short time to first </a:t>
            </a:r>
            <a:r>
              <a:rPr lang="fr-FR" dirty="0" err="1" smtClean="0">
                <a:solidFill>
                  <a:srgbClr val="42607C"/>
                </a:solidFill>
              </a:rPr>
              <a:t>result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is</a:t>
            </a:r>
            <a:r>
              <a:rPr lang="fr-FR" dirty="0" smtClean="0">
                <a:solidFill>
                  <a:srgbClr val="42607C"/>
                </a:solidFill>
              </a:rPr>
              <a:t> crucial</a:t>
            </a:r>
            <a:endParaRPr lang="fr-FR" dirty="0" smtClean="0">
              <a:solidFill>
                <a:srgbClr val="42607C"/>
              </a:solidFill>
            </a:endParaRPr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Possibly</a:t>
            </a:r>
            <a:r>
              <a:rPr lang="fr-FR" dirty="0" smtClean="0">
                <a:solidFill>
                  <a:srgbClr val="42607C"/>
                </a:solidFill>
              </a:rPr>
              <a:t> a large </a:t>
            </a:r>
            <a:r>
              <a:rPr lang="fr-FR" dirty="0" err="1" smtClean="0">
                <a:solidFill>
                  <a:srgbClr val="42607C"/>
                </a:solidFill>
              </a:rPr>
              <a:t>number</a:t>
            </a:r>
            <a:r>
              <a:rPr lang="fr-FR" dirty="0" smtClean="0">
                <a:solidFill>
                  <a:srgbClr val="42607C"/>
                </a:solidFill>
              </a:rPr>
              <a:t> of </a:t>
            </a:r>
            <a:r>
              <a:rPr lang="fr-FR" dirty="0" err="1" smtClean="0">
                <a:solidFill>
                  <a:srgbClr val="42607C"/>
                </a:solidFill>
              </a:rPr>
              <a:t>results</a:t>
            </a:r>
            <a:endParaRPr lang="fr-FR" dirty="0" smtClean="0">
              <a:solidFill>
                <a:srgbClr val="42607C"/>
              </a:solidFill>
            </a:endParaRPr>
          </a:p>
          <a:p>
            <a:pPr lvl="1"/>
            <a:r>
              <a:rPr lang="fr-FR" dirty="0" err="1" smtClean="0">
                <a:solidFill>
                  <a:srgbClr val="42607C"/>
                </a:solidFill>
              </a:rPr>
              <a:t>Predicate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might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be</a:t>
            </a:r>
            <a:r>
              <a:rPr lang="fr-FR" dirty="0" smtClean="0">
                <a:solidFill>
                  <a:srgbClr val="42607C"/>
                </a:solidFill>
              </a:rPr>
              <a:t> </a:t>
            </a:r>
            <a:r>
              <a:rPr lang="fr-FR" dirty="0" err="1" smtClean="0">
                <a:solidFill>
                  <a:srgbClr val="42607C"/>
                </a:solidFill>
              </a:rPr>
              <a:t>selective</a:t>
            </a:r>
            <a:endParaRPr lang="fr-FR" sz="1800" dirty="0" smtClean="0">
              <a:solidFill>
                <a:srgbClr val="42607C"/>
              </a:solidFill>
              <a:latin typeface="Lucida Sans Typewriter" pitchFamily="49" charset="0"/>
            </a:endParaRPr>
          </a:p>
          <a:p>
            <a:pPr lvl="2"/>
            <a:endParaRPr lang="fr-FR" sz="1800" dirty="0" smtClean="0">
              <a:solidFill>
                <a:srgbClr val="42607C"/>
              </a:solidFill>
              <a:latin typeface="Lucida Sans Typewriter" pitchFamily="49" charset="0"/>
            </a:endParaRP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  <a:p>
            <a:endParaRPr lang="fr-FR" dirty="0" smtClean="0">
              <a:solidFill>
                <a:srgbClr val="42607C"/>
              </a:solidFill>
            </a:endParaRPr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rgbClr val="42607C"/>
                </a:solidFill>
              </a:rPr>
              <a:t>	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Range </a:t>
            </a:r>
            <a:r>
              <a:rPr lang="fr-CA" dirty="0" err="1" smtClean="0">
                <a:solidFill>
                  <a:srgbClr val="42607C"/>
                </a:solidFill>
              </a:rPr>
              <a:t>Queries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56388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Lucida Sans Typewriter" pitchFamily="49" charset="0"/>
              </a:rPr>
              <a:t>FIND ITEMS UNDER $100 WHERE </a:t>
            </a:r>
          </a:p>
          <a:p>
            <a:r>
              <a:rPr lang="fr-FR" dirty="0" err="1" smtClean="0">
                <a:latin typeface="Lucida Sans Typewriter" pitchFamily="49" charset="0"/>
              </a:rPr>
              <a:t>Category</a:t>
            </a:r>
            <a:r>
              <a:rPr lang="fr-FR" dirty="0" smtClean="0">
                <a:latin typeface="Lucida Sans Typewriter" pitchFamily="49" charset="0"/>
              </a:rPr>
              <a:t> =‘Cars’ AND </a:t>
            </a:r>
            <a:r>
              <a:rPr lang="fr-FR" dirty="0" err="1" smtClean="0">
                <a:latin typeface="Lucida Sans Typewriter" pitchFamily="49" charset="0"/>
              </a:rPr>
              <a:t>Quantity</a:t>
            </a:r>
            <a:r>
              <a:rPr lang="fr-FR" dirty="0" smtClean="0">
                <a:latin typeface="Lucida Sans Typewriter" pitchFamily="49" charset="0"/>
              </a:rPr>
              <a:t>&gt;0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5638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Lucida Sans Typewriter" pitchFamily="49" charset="0"/>
              </a:rPr>
              <a:t>FIND ITEMS OVER $100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14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715125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fr-FR" sz="3200" dirty="0" err="1" smtClean="0"/>
              <a:t>Makes</a:t>
            </a:r>
            <a:r>
              <a:rPr lang="fr-FR" sz="3200" dirty="0" smtClean="0"/>
              <a:t> </a:t>
            </a:r>
            <a:r>
              <a:rPr lang="fr-FR" sz="3200" dirty="0" err="1" smtClean="0"/>
              <a:t>sense</a:t>
            </a:r>
            <a:r>
              <a:rPr lang="fr-FR" sz="3200" dirty="0" smtClean="0"/>
              <a:t> to </a:t>
            </a:r>
            <a:r>
              <a:rPr lang="fr-FR" sz="3200" dirty="0" err="1" smtClean="0"/>
              <a:t>parallelize</a:t>
            </a:r>
            <a:r>
              <a:rPr lang="fr-FR" sz="3200" dirty="0" smtClean="0"/>
              <a:t> </a:t>
            </a:r>
            <a:r>
              <a:rPr lang="fr-FR" sz="3200" dirty="0" err="1" smtClean="0"/>
              <a:t>queries</a:t>
            </a:r>
            <a:endParaRPr lang="fr-FR" sz="3200" dirty="0" smtClean="0"/>
          </a:p>
          <a:p>
            <a:pPr lvl="1"/>
            <a:r>
              <a:rPr lang="fr-FR" dirty="0" smtClean="0">
                <a:solidFill>
                  <a:srgbClr val="42607C"/>
                </a:solidFill>
              </a:rPr>
              <a:t>Tables are </a:t>
            </a:r>
            <a:r>
              <a:rPr lang="fr-FR" dirty="0" err="1" smtClean="0">
                <a:solidFill>
                  <a:srgbClr val="42607C"/>
                </a:solidFill>
              </a:rPr>
              <a:t>partitioned</a:t>
            </a:r>
            <a:r>
              <a:rPr lang="fr-FR" dirty="0" smtClean="0">
                <a:solidFill>
                  <a:srgbClr val="42607C"/>
                </a:solidFill>
              </a:rPr>
              <a:t> over </a:t>
            </a:r>
            <a:r>
              <a:rPr lang="fr-FR" dirty="0" err="1" smtClean="0">
                <a:solidFill>
                  <a:srgbClr val="42607C"/>
                </a:solidFill>
              </a:rPr>
              <a:t>many</a:t>
            </a:r>
            <a:r>
              <a:rPr lang="fr-FR" dirty="0" smtClean="0">
                <a:solidFill>
                  <a:srgbClr val="42607C"/>
                </a:solidFill>
              </a:rPr>
              <a:t> servers</a:t>
            </a: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  <a:p>
            <a:r>
              <a:rPr lang="fr-FR" dirty="0" smtClean="0"/>
              <a:t>How </a:t>
            </a:r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a </a:t>
            </a:r>
            <a:r>
              <a:rPr lang="fr-FR" dirty="0" err="1" smtClean="0"/>
              <a:t>query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?</a:t>
            </a:r>
          </a:p>
          <a:p>
            <a:pPr lvl="1"/>
            <a:r>
              <a:rPr lang="fr-FR" i="1" dirty="0" smtClean="0">
                <a:solidFill>
                  <a:srgbClr val="42607C"/>
                </a:solidFill>
              </a:rPr>
              <a:t>Too </a:t>
            </a:r>
            <a:r>
              <a:rPr lang="fr-FR" i="1" dirty="0" err="1" smtClean="0">
                <a:solidFill>
                  <a:srgbClr val="42607C"/>
                </a:solidFill>
              </a:rPr>
              <a:t>sequential</a:t>
            </a:r>
            <a:r>
              <a:rPr lang="fr-FR" dirty="0" smtClean="0">
                <a:solidFill>
                  <a:srgbClr val="42607C"/>
                </a:solidFill>
              </a:rPr>
              <a:t>: Slow rate of </a:t>
            </a:r>
            <a:r>
              <a:rPr lang="fr-FR" dirty="0" err="1" smtClean="0">
                <a:solidFill>
                  <a:srgbClr val="42607C"/>
                </a:solidFill>
              </a:rPr>
              <a:t>results</a:t>
            </a:r>
            <a:endParaRPr lang="fr-FR" dirty="0" smtClean="0">
              <a:solidFill>
                <a:srgbClr val="42607C"/>
              </a:solidFill>
            </a:endParaRPr>
          </a:p>
          <a:p>
            <a:pPr lvl="1"/>
            <a:r>
              <a:rPr lang="fr-FR" i="1" dirty="0" smtClean="0">
                <a:solidFill>
                  <a:srgbClr val="42607C"/>
                </a:solidFill>
              </a:rPr>
              <a:t>Too </a:t>
            </a:r>
            <a:r>
              <a:rPr lang="fr-FR" i="1" dirty="0" err="1" smtClean="0">
                <a:solidFill>
                  <a:srgbClr val="42607C"/>
                </a:solidFill>
              </a:rPr>
              <a:t>parallel</a:t>
            </a:r>
            <a:r>
              <a:rPr lang="fr-FR" dirty="0" smtClean="0">
                <a:solidFill>
                  <a:srgbClr val="42607C"/>
                </a:solidFill>
              </a:rPr>
              <a:t>: Client </a:t>
            </a:r>
            <a:r>
              <a:rPr lang="fr-FR" dirty="0" err="1" smtClean="0">
                <a:solidFill>
                  <a:srgbClr val="42607C"/>
                </a:solidFill>
              </a:rPr>
              <a:t>overloaded</a:t>
            </a:r>
            <a:r>
              <a:rPr lang="fr-FR" dirty="0" smtClean="0">
                <a:solidFill>
                  <a:srgbClr val="42607C"/>
                </a:solidFill>
              </a:rPr>
              <a:t>, </a:t>
            </a:r>
            <a:r>
              <a:rPr lang="fr-FR" dirty="0" err="1" smtClean="0">
                <a:solidFill>
                  <a:srgbClr val="42607C"/>
                </a:solidFill>
              </a:rPr>
              <a:t>wasting</a:t>
            </a:r>
            <a:r>
              <a:rPr lang="fr-FR" dirty="0" smtClean="0">
                <a:solidFill>
                  <a:srgbClr val="42607C"/>
                </a:solidFill>
              </a:rPr>
              <a:t> server </a:t>
            </a:r>
            <a:r>
              <a:rPr lang="fr-FR" dirty="0" err="1" smtClean="0">
                <a:solidFill>
                  <a:srgbClr val="42607C"/>
                </a:solidFill>
              </a:rPr>
              <a:t>resources</a:t>
            </a:r>
            <a:endParaRPr lang="fr-FR" dirty="0" smtClean="0">
              <a:solidFill>
                <a:srgbClr val="42607C"/>
              </a:solidFill>
            </a:endParaRPr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rgbClr val="42607C"/>
                </a:solidFill>
              </a:rPr>
              <a:t>	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Executing</a:t>
            </a:r>
            <a:r>
              <a:rPr lang="fr-CA" dirty="0" smtClean="0">
                <a:solidFill>
                  <a:srgbClr val="42607C"/>
                </a:solidFill>
              </a:rPr>
              <a:t> Range </a:t>
            </a:r>
            <a:r>
              <a:rPr lang="fr-CA" dirty="0" err="1" smtClean="0">
                <a:solidFill>
                  <a:srgbClr val="42607C"/>
                </a:solidFill>
              </a:rPr>
              <a:t>Queries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3657600"/>
            <a:ext cx="5562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715125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fr-FR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Makes</a:t>
            </a:r>
            <a:r>
              <a:rPr lang="fr-FR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sense</a:t>
            </a:r>
            <a:r>
              <a:rPr lang="fr-FR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</a:t>
            </a:r>
            <a:r>
              <a:rPr lang="fr-FR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parallelize</a:t>
            </a:r>
            <a:r>
              <a:rPr lang="fr-FR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queries</a:t>
            </a:r>
            <a:endParaRPr lang="fr-FR" sz="32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Tables are </a:t>
            </a:r>
            <a:r>
              <a:rPr lang="fr-F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partitioned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over </a:t>
            </a:r>
            <a:r>
              <a:rPr lang="fr-F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many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servers</a:t>
            </a: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  <a:p>
            <a:r>
              <a:rPr lang="fr-FR" dirty="0" smtClean="0"/>
              <a:t>How </a:t>
            </a:r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a </a:t>
            </a:r>
            <a:r>
              <a:rPr lang="fr-FR" dirty="0" err="1" smtClean="0"/>
              <a:t>query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?</a:t>
            </a:r>
          </a:p>
          <a:p>
            <a:pPr lvl="1"/>
            <a:r>
              <a:rPr lang="fr-FR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Too </a:t>
            </a:r>
            <a:r>
              <a:rPr lang="fr-FR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sequential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 Slow rate of </a:t>
            </a:r>
            <a:r>
              <a:rPr lang="fr-F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results</a:t>
            </a:r>
            <a:endParaRPr lang="fr-FR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fr-FR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Too </a:t>
            </a:r>
            <a:r>
              <a:rPr lang="fr-FR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parallel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 Client </a:t>
            </a:r>
            <a:r>
              <a:rPr lang="fr-F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overloaded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wasting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server </a:t>
            </a:r>
            <a:r>
              <a:rPr lang="fr-F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resources</a:t>
            </a:r>
            <a:endParaRPr lang="fr-FR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rgbClr val="42607C"/>
                </a:solidFill>
              </a:rPr>
              <a:t>	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Executing</a:t>
            </a:r>
            <a:r>
              <a:rPr lang="fr-C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Range </a:t>
            </a:r>
            <a:r>
              <a:rPr lang="fr-CA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Queries</a:t>
            </a:r>
            <a:endParaRPr lang="fr-FR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PNUTS 101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3276600" y="2590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60"/>
          <p:cNvGrpSpPr/>
          <p:nvPr/>
        </p:nvGrpSpPr>
        <p:grpSpPr>
          <a:xfrm>
            <a:off x="1676400" y="3200400"/>
            <a:ext cx="4343400" cy="838200"/>
            <a:chOff x="1676400" y="3200400"/>
            <a:chExt cx="4343400" cy="838200"/>
          </a:xfrm>
        </p:grpSpPr>
        <p:sp>
          <p:nvSpPr>
            <p:cNvPr id="110" name="Rounded Rectangle 109"/>
            <p:cNvSpPr/>
            <p:nvPr/>
          </p:nvSpPr>
          <p:spPr>
            <a:xfrm>
              <a:off x="3505200" y="3200400"/>
              <a:ext cx="990600" cy="8382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>
                  <a:alpha val="40000"/>
                </a:schemeClr>
              </a:solidFill>
            </a:ln>
            <a:scene3d>
              <a:camera prst="obliqueBottomRight">
                <a:rot lat="1450678" lon="21215196" rev="21467843"/>
              </a:camera>
              <a:lightRig rig="sunrise" dir="t"/>
            </a:scene3d>
            <a:sp3d extrusionH="298450" contourW="6350" prstMaterial="flat">
              <a:bevelB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029200" y="3200400"/>
              <a:ext cx="990600" cy="8382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>
                  <a:alpha val="40000"/>
                </a:schemeClr>
              </a:solidFill>
            </a:ln>
            <a:scene3d>
              <a:camera prst="obliqueBottomRight">
                <a:rot lat="1450678" lon="21215196" rev="21467843"/>
              </a:camera>
              <a:lightRig rig="sunrise" dir="t"/>
            </a:scene3d>
            <a:sp3d extrusionH="298450" contourW="6350" prstMaterial="flat">
              <a:bevelB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 Box 29"/>
            <p:cNvSpPr txBox="1">
              <a:spLocks noChangeArrowheads="1"/>
            </p:cNvSpPr>
            <p:nvPr/>
          </p:nvSpPr>
          <p:spPr bwMode="auto">
            <a:xfrm>
              <a:off x="1676400" y="34290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Routers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4" name="Group 159"/>
          <p:cNvGrpSpPr/>
          <p:nvPr/>
        </p:nvGrpSpPr>
        <p:grpSpPr>
          <a:xfrm>
            <a:off x="1676400" y="4800600"/>
            <a:ext cx="5562600" cy="1752600"/>
            <a:chOff x="1676400" y="4800600"/>
            <a:chExt cx="5562600" cy="1752600"/>
          </a:xfrm>
        </p:grpSpPr>
        <p:grpSp>
          <p:nvGrpSpPr>
            <p:cNvPr id="5" name="Group 158"/>
            <p:cNvGrpSpPr/>
            <p:nvPr/>
          </p:nvGrpSpPr>
          <p:grpSpPr>
            <a:xfrm>
              <a:off x="2895600" y="4800600"/>
              <a:ext cx="4343400" cy="1752600"/>
              <a:chOff x="2895600" y="4800600"/>
              <a:chExt cx="4343400" cy="1752600"/>
            </a:xfrm>
          </p:grpSpPr>
          <p:sp>
            <p:nvSpPr>
              <p:cNvPr id="102" name="Flowchart: Magnetic Disk 101"/>
              <p:cNvSpPr/>
              <p:nvPr/>
            </p:nvSpPr>
            <p:spPr>
              <a:xfrm>
                <a:off x="2895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Flowchart: Magnetic Disk 105"/>
              <p:cNvSpPr/>
              <p:nvPr/>
            </p:nvSpPr>
            <p:spPr>
              <a:xfrm>
                <a:off x="4038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Flowchart: Magnetic Disk 107"/>
              <p:cNvSpPr/>
              <p:nvPr/>
            </p:nvSpPr>
            <p:spPr>
              <a:xfrm>
                <a:off x="5181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Flowchart: Magnetic Disk 108"/>
              <p:cNvSpPr/>
              <p:nvPr/>
            </p:nvSpPr>
            <p:spPr>
              <a:xfrm>
                <a:off x="6324600" y="4800600"/>
                <a:ext cx="914400" cy="1752600"/>
              </a:xfrm>
              <a:prstGeom prst="flowChartMagneticDisk">
                <a:avLst/>
              </a:prstGeom>
              <a:solidFill>
                <a:schemeClr val="accent1">
                  <a:alpha val="57000"/>
                </a:schemeClr>
              </a:solidFill>
              <a:scene3d>
                <a:camera prst="perspectiveLeft">
                  <a:rot lat="0" lon="0" rev="0"/>
                </a:camera>
                <a:lightRig rig="soft" dir="t"/>
              </a:scene3d>
              <a:sp3d extrusionH="95250" prstMaterial="dkEdge">
                <a:bevelT w="88900"/>
                <a:bevelB h="38100"/>
                <a:extrusionClr>
                  <a:schemeClr val="tx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1676400" y="5029200"/>
              <a:ext cx="1143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Storage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Units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115" name="Straight Arrow Connector 114"/>
          <p:cNvCxnSpPr>
            <a:endCxn id="110" idx="0"/>
          </p:cNvCxnSpPr>
          <p:nvPr/>
        </p:nvCxnSpPr>
        <p:spPr>
          <a:xfrm rot="5400000">
            <a:off x="3562350" y="2724150"/>
            <a:ext cx="914400" cy="381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962400" y="4038600"/>
            <a:ext cx="2819400" cy="990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5257800" y="2590800"/>
            <a:ext cx="838200" cy="228600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11" idx="2"/>
          </p:cNvCxnSpPr>
          <p:nvPr/>
        </p:nvCxnSpPr>
        <p:spPr>
          <a:xfrm rot="5400000">
            <a:off x="4514850" y="4019550"/>
            <a:ext cx="990600" cy="1028700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ight Arrow 149"/>
          <p:cNvSpPr/>
          <p:nvPr/>
        </p:nvSpPr>
        <p:spPr>
          <a:xfrm>
            <a:off x="6019800" y="3048000"/>
            <a:ext cx="762000" cy="381000"/>
          </a:xfrm>
          <a:prstGeom prst="rightArrow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68"/>
          <p:cNvGrpSpPr/>
          <p:nvPr/>
        </p:nvGrpSpPr>
        <p:grpSpPr>
          <a:xfrm>
            <a:off x="6732588" y="3048000"/>
            <a:ext cx="2411412" cy="946150"/>
            <a:chOff x="6732588" y="3048000"/>
            <a:chExt cx="2411412" cy="946150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6858000" y="3079750"/>
              <a:ext cx="914400" cy="914400"/>
              <a:chOff x="160" y="1872"/>
              <a:chExt cx="576" cy="576"/>
            </a:xfrm>
          </p:grpSpPr>
          <p:sp>
            <p:nvSpPr>
              <p:cNvPr id="140" name="Rectangle 5"/>
              <p:cNvSpPr>
                <a:spLocks noChangeArrowheads="1"/>
              </p:cNvSpPr>
              <p:nvPr/>
            </p:nvSpPr>
            <p:spPr bwMode="auto">
              <a:xfrm>
                <a:off x="160" y="1872"/>
                <a:ext cx="576" cy="576"/>
              </a:xfrm>
              <a:prstGeom prst="rect">
                <a:avLst/>
              </a:prstGeom>
              <a:solidFill>
                <a:srgbClr val="00DA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6"/>
              <p:cNvSpPr>
                <a:spLocks noChangeArrowheads="1"/>
              </p:cNvSpPr>
              <p:nvPr/>
            </p:nvSpPr>
            <p:spPr bwMode="auto">
              <a:xfrm>
                <a:off x="160" y="2256"/>
                <a:ext cx="576" cy="192"/>
              </a:xfrm>
              <a:prstGeom prst="rect">
                <a:avLst/>
              </a:prstGeom>
              <a:solidFill>
                <a:srgbClr val="71FF7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7"/>
              <p:cNvSpPr>
                <a:spLocks noChangeArrowheads="1"/>
              </p:cNvSpPr>
              <p:nvPr/>
            </p:nvSpPr>
            <p:spPr bwMode="auto">
              <a:xfrm>
                <a:off x="160" y="1872"/>
                <a:ext cx="576" cy="19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" name="Rectangle 26"/>
            <p:cNvSpPr>
              <a:spLocks noChangeArrowheads="1"/>
            </p:cNvSpPr>
            <p:nvPr/>
          </p:nvSpPr>
          <p:spPr bwMode="auto">
            <a:xfrm>
              <a:off x="6781800" y="3048000"/>
              <a:ext cx="914400" cy="914400"/>
            </a:xfrm>
            <a:prstGeom prst="rect">
              <a:avLst/>
            </a:prstGeom>
            <a:solidFill>
              <a:srgbClr val="00D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27"/>
            <p:cNvSpPr>
              <a:spLocks noChangeArrowheads="1"/>
            </p:cNvSpPr>
            <p:nvPr/>
          </p:nvSpPr>
          <p:spPr bwMode="auto">
            <a:xfrm>
              <a:off x="6781800" y="3657600"/>
              <a:ext cx="914400" cy="304800"/>
            </a:xfrm>
            <a:prstGeom prst="rect">
              <a:avLst/>
            </a:prstGeom>
            <a:solidFill>
              <a:srgbClr val="71FF7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28"/>
            <p:cNvSpPr>
              <a:spLocks noChangeArrowheads="1"/>
            </p:cNvSpPr>
            <p:nvPr/>
          </p:nvSpPr>
          <p:spPr bwMode="auto">
            <a:xfrm>
              <a:off x="6781800" y="3048000"/>
              <a:ext cx="9144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Text Box 30"/>
            <p:cNvSpPr txBox="1">
              <a:spLocks noChangeArrowheads="1"/>
            </p:cNvSpPr>
            <p:nvPr/>
          </p:nvSpPr>
          <p:spPr bwMode="auto">
            <a:xfrm>
              <a:off x="6781800" y="3048000"/>
              <a:ext cx="928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>
                  <a:solidFill>
                    <a:schemeClr val="bg1"/>
                  </a:solidFill>
                </a:rPr>
                <a:t>Partition map</a:t>
              </a:r>
            </a:p>
          </p:txBody>
        </p:sp>
        <p:sp>
          <p:nvSpPr>
            <p:cNvPr id="147" name="Text Box 31"/>
            <p:cNvSpPr txBox="1">
              <a:spLocks noChangeArrowheads="1"/>
            </p:cNvSpPr>
            <p:nvPr/>
          </p:nvSpPr>
          <p:spPr bwMode="auto">
            <a:xfrm>
              <a:off x="6748463" y="3352800"/>
              <a:ext cx="98266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>
                  <a:solidFill>
                    <a:schemeClr val="tx1"/>
                  </a:solidFill>
                </a:rPr>
                <a:t>Load balancer</a:t>
              </a:r>
            </a:p>
          </p:txBody>
        </p:sp>
        <p:sp>
          <p:nvSpPr>
            <p:cNvPr id="148" name="Text Box 32"/>
            <p:cNvSpPr txBox="1">
              <a:spLocks noChangeArrowheads="1"/>
            </p:cNvSpPr>
            <p:nvPr/>
          </p:nvSpPr>
          <p:spPr bwMode="auto">
            <a:xfrm>
              <a:off x="6732588" y="3673475"/>
              <a:ext cx="10144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>
                  <a:solidFill>
                    <a:schemeClr val="tx1"/>
                  </a:solidFill>
                </a:rPr>
                <a:t>Server monitor</a:t>
              </a:r>
            </a:p>
          </p:txBody>
        </p:sp>
        <p:sp>
          <p:nvSpPr>
            <p:cNvPr id="151" name="Text Box 29"/>
            <p:cNvSpPr txBox="1">
              <a:spLocks noChangeArrowheads="1"/>
            </p:cNvSpPr>
            <p:nvPr/>
          </p:nvSpPr>
          <p:spPr bwMode="auto">
            <a:xfrm>
              <a:off x="7848600" y="3048000"/>
              <a:ext cx="1295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Partition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Controller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aphicFrame>
        <p:nvGraphicFramePr>
          <p:cNvPr id="155" name="Table 154"/>
          <p:cNvGraphicFramePr>
            <a:graphicFrameLocks noGrp="1"/>
          </p:cNvGraphicFramePr>
          <p:nvPr/>
        </p:nvGraphicFramePr>
        <p:xfrm>
          <a:off x="8001000" y="5181600"/>
          <a:ext cx="76200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/>
        </p:nvGraphicFramePr>
        <p:xfrm>
          <a:off x="8001000" y="4800600"/>
          <a:ext cx="762000" cy="3657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</a:p>
                  </a:txBody>
                  <a:tcPr>
                    <a:solidFill>
                      <a:srgbClr val="FDEB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DEB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" name="Table 156"/>
          <p:cNvGraphicFramePr>
            <a:graphicFrameLocks noGrp="1"/>
          </p:cNvGraphicFramePr>
          <p:nvPr/>
        </p:nvGraphicFramePr>
        <p:xfrm>
          <a:off x="8001000" y="5943600"/>
          <a:ext cx="76200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1000"/>
                <a:gridCol w="381000"/>
              </a:tblGrid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4673" t="13271" r="15631" b="2991"/>
          <a:stretch>
            <a:fillRect/>
          </a:stretch>
        </p:blipFill>
        <p:spPr bwMode="auto">
          <a:xfrm>
            <a:off x="4648200" y="1371600"/>
            <a:ext cx="523017" cy="77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l="13601" r="25948" b="37850"/>
          <a:stretch>
            <a:fillRect/>
          </a:stretch>
        </p:blipFill>
        <p:spPr bwMode="auto">
          <a:xfrm>
            <a:off x="5486401" y="1316546"/>
            <a:ext cx="685799" cy="8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447800"/>
            <a:ext cx="708825" cy="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Group 42"/>
          <p:cNvGrpSpPr/>
          <p:nvPr/>
        </p:nvGrpSpPr>
        <p:grpSpPr>
          <a:xfrm>
            <a:off x="1676400" y="609600"/>
            <a:ext cx="6934200" cy="1466910"/>
            <a:chOff x="1676400" y="609600"/>
            <a:chExt cx="6934200" cy="1466910"/>
          </a:xfrm>
        </p:grpSpPr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676400" y="16764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Clients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7315200" y="609600"/>
              <a:ext cx="12954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g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et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set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 dirty="0" smtClean="0">
                  <a:latin typeface="+mj-lt"/>
                </a:rPr>
                <a:t>d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elete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4912E-6 L -0.55 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9639E-6 L -0.425 0.044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7077E-6 L -0.175 -0.064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8228</TotalTime>
  <Words>1217</Words>
  <Application>Microsoft Office PowerPoint</Application>
  <PresentationFormat>On-screen Show (4:3)</PresentationFormat>
  <Paragraphs>455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117</vt:lpstr>
      <vt:lpstr>Equation</vt:lpstr>
      <vt:lpstr>Adaptively Parallelizing Distributed Range Queries</vt:lpstr>
      <vt:lpstr>Introduction</vt:lpstr>
      <vt:lpstr>Introduction</vt:lpstr>
      <vt:lpstr>Range Queries</vt:lpstr>
      <vt:lpstr>Range Queries</vt:lpstr>
      <vt:lpstr>Range Queries</vt:lpstr>
      <vt:lpstr>Executing Range Queries</vt:lpstr>
      <vt:lpstr>Executing Range Queries</vt:lpstr>
      <vt:lpstr>PNUTS 101</vt:lpstr>
      <vt:lpstr>PNUTS + Range scans</vt:lpstr>
      <vt:lpstr>Range query parameters</vt:lpstr>
      <vt:lpstr>Determining </vt:lpstr>
      <vt:lpstr>Determining </vt:lpstr>
      <vt:lpstr>Adaptive server allocation (ASA)</vt:lpstr>
      <vt:lpstr>Adaptive server allocation (ASA)</vt:lpstr>
      <vt:lpstr>Adaptive server allocation (ASA)</vt:lpstr>
      <vt:lpstr>Adaptive server allocation (ASA)</vt:lpstr>
      <vt:lpstr>Adaptive server allocation (ASA)</vt:lpstr>
      <vt:lpstr>Adaptive server allocation (ASA)</vt:lpstr>
      <vt:lpstr>Single Client</vt:lpstr>
      <vt:lpstr>Multiple Clients</vt:lpstr>
      <vt:lpstr>Multiple Clients</vt:lpstr>
      <vt:lpstr>Scheduler Service</vt:lpstr>
      <vt:lpstr>Scheduler Service</vt:lpstr>
      <vt:lpstr>Scheduling Wishlist</vt:lpstr>
      <vt:lpstr>Scheduling Wishlist</vt:lpstr>
      <vt:lpstr>Scheduling Heuristic</vt:lpstr>
      <vt:lpstr>Scheduler - Priority</vt:lpstr>
      <vt:lpstr>Scheduler – Result stream</vt:lpstr>
      <vt:lpstr>Scheduler</vt:lpstr>
      <vt:lpstr>Conclusion</vt:lpstr>
      <vt:lpstr>Slide 32</vt:lpstr>
      <vt:lpstr>Adaptive server allocation (ASA)</vt:lpstr>
      <vt:lpstr>Scheduling Wishlist</vt:lpstr>
      <vt:lpstr>Scheduling Wishlist</vt:lpstr>
      <vt:lpstr>Impact of parallelism</vt:lpstr>
      <vt:lpstr>Scheduler - Priority</vt:lpstr>
      <vt:lpstr>Scheduler - Priority</vt:lpstr>
      <vt:lpstr>Road map</vt:lpstr>
      <vt:lpstr>Experimental test bed</vt:lpstr>
      <vt:lpstr>Adaptive server allocation (ASA)</vt:lpstr>
      <vt:lpstr>PNUTS 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ymir</dc:creator>
  <cp:lastModifiedBy>ymir</cp:lastModifiedBy>
  <cp:revision>390</cp:revision>
  <dcterms:created xsi:type="dcterms:W3CDTF">2009-08-09T18:23:41Z</dcterms:created>
  <dcterms:modified xsi:type="dcterms:W3CDTF">2009-08-25T09:39:03Z</dcterms:modified>
</cp:coreProperties>
</file>