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8" r:id="rId3"/>
    <p:sldId id="303" r:id="rId4"/>
    <p:sldId id="304" r:id="rId5"/>
    <p:sldId id="313" r:id="rId6"/>
    <p:sldId id="312" r:id="rId7"/>
    <p:sldId id="266" r:id="rId8"/>
    <p:sldId id="305" r:id="rId9"/>
    <p:sldId id="314" r:id="rId10"/>
    <p:sldId id="350" r:id="rId11"/>
    <p:sldId id="351" r:id="rId12"/>
    <p:sldId id="261" r:id="rId13"/>
    <p:sldId id="335" r:id="rId14"/>
    <p:sldId id="315" r:id="rId15"/>
    <p:sldId id="326" r:id="rId16"/>
    <p:sldId id="32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34" r:id="rId26"/>
    <p:sldId id="336" r:id="rId27"/>
    <p:sldId id="330" r:id="rId28"/>
    <p:sldId id="329" r:id="rId29"/>
    <p:sldId id="264" r:id="rId30"/>
    <p:sldId id="328" r:id="rId31"/>
    <p:sldId id="341" r:id="rId32"/>
    <p:sldId id="331" r:id="rId33"/>
    <p:sldId id="344" r:id="rId34"/>
    <p:sldId id="340" r:id="rId35"/>
    <p:sldId id="343" r:id="rId36"/>
    <p:sldId id="342" r:id="rId37"/>
    <p:sldId id="337" r:id="rId38"/>
    <p:sldId id="332" r:id="rId39"/>
    <p:sldId id="333" r:id="rId40"/>
    <p:sldId id="307" r:id="rId41"/>
    <p:sldId id="302" r:id="rId42"/>
    <p:sldId id="301" r:id="rId43"/>
    <p:sldId id="345" r:id="rId44"/>
    <p:sldId id="260" r:id="rId45"/>
    <p:sldId id="308" r:id="rId46"/>
    <p:sldId id="309" r:id="rId47"/>
    <p:sldId id="306" r:id="rId48"/>
    <p:sldId id="262" r:id="rId49"/>
    <p:sldId id="295" r:id="rId50"/>
    <p:sldId id="346" r:id="rId51"/>
    <p:sldId id="349" r:id="rId52"/>
    <p:sldId id="275" r:id="rId53"/>
    <p:sldId id="338" r:id="rId54"/>
    <p:sldId id="310" r:id="rId55"/>
    <p:sldId id="339" r:id="rId56"/>
    <p:sldId id="347" r:id="rId57"/>
    <p:sldId id="348" r:id="rId5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1E"/>
    <a:srgbClr val="B7CE88"/>
    <a:srgbClr val="F9BCA1"/>
    <a:srgbClr val="D48886"/>
    <a:srgbClr val="FDEBE3"/>
    <a:srgbClr val="4260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33" autoAdjust="0"/>
  </p:normalViewPr>
  <p:slideViewPr>
    <p:cSldViewPr>
      <p:cViewPr>
        <p:scale>
          <a:sx n="66" d="100"/>
          <a:sy n="66" d="100"/>
        </p:scale>
        <p:origin x="-72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1F2A-5EA1-408E-9510-DC8B9EAE1EC4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5504-0FB7-4A9A-8A5E-4547E3B0B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5450E-3F22-40EB-9329-0F2BB4FEA6D0}" type="slidenum">
              <a:rPr lang="he-IL"/>
              <a:pPr/>
              <a:t>19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3EA4-2A1B-4DAF-9D53-9EB51979CD6C}" type="slidenum">
              <a:rPr lang="he-IL"/>
              <a:pPr/>
              <a:t>24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46912-2E7D-48D7-8776-C1ABEC5E7DBD}" type="slidenum">
              <a:rPr lang="he-IL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65BD9-F49B-49DA-BB47-79EF90C76DED}" type="slidenum">
              <a:rPr lang="he-IL"/>
              <a:pPr/>
              <a:t>13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CFDB4-918E-47CF-9A97-0757A4AF8430}" type="slidenum">
              <a:rPr lang="he-IL"/>
              <a:pPr/>
              <a:t>15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C0F0D-7AA7-45ED-9218-5A8EB60C2D54}" type="slidenum">
              <a:rPr lang="he-IL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8B6B1-A72F-45D7-8512-4869B9B8ABE6}" type="slidenum">
              <a:rPr lang="he-IL"/>
              <a:pPr/>
              <a:t>18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1E10-83DB-4446-9676-1DF7460FAB4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E234-CD4B-4545-851F-A9D83AAD9E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E571-F315-4F0C-84CC-8A66347653A3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533-0F1F-4E48-9AD8-92BD99B9AB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6469-FEE1-4CEA-8A0F-BC25F6B983E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25C6-22A5-42CB-B046-58E895B28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B7AD-9FE8-4D0E-9876-78904854CD6A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B944-486E-4CD4-BE40-906E2E08DD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320F-406B-4ABA-A6BA-EAB196BE17F6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8503-53D9-4BBE-BCE3-98EB3D6E0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A98A-FA6A-42ED-911A-C0CFEDD0075D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B86-DEAE-4C03-8D11-4EF9D00B6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296D-6827-4C46-A759-DF7BA03136C5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B77D-FE6B-43C2-AEE4-2ED1B07EF3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CF92-6D47-4809-AEAE-92CE4685D90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4B5-D090-4F48-856B-F1EAD09A89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6E4A-6828-4144-A91B-9F53C4654E25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847F-C4C5-4149-8DBF-6E4C05030F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FAC-5FBB-414F-BF17-2F233716F6A0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8430-5638-49FB-88D7-B455808570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289-62A8-468B-8E5B-21AC2C3030A8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98D3-D3E3-45B7-A517-50DE5E65DE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3AE94-4528-4475-BB62-5B37D1BC4A57}" type="datetimeFigureOut">
              <a:rPr lang="fr-FR"/>
              <a:pPr>
                <a:defRPr/>
              </a:pPr>
              <a:t>20/08/2009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962C8-0620-469D-ACC0-16033D302A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CA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Affinity</a:t>
            </a:r>
            <a:r>
              <a:rPr lang="fr-CA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 </a:t>
            </a:r>
            <a:r>
              <a:rPr lang="fr-CA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Distributed</a:t>
            </a:r>
            <a:r>
              <a:rPr lang="fr-CA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Systems</a:t>
            </a:r>
            <a:endParaRPr lang="fr-FR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172200" cy="2590800"/>
          </a:xfrm>
        </p:spPr>
        <p:txBody>
          <a:bodyPr/>
          <a:lstStyle/>
          <a:p>
            <a:r>
              <a:rPr lang="fr-CA" b="1" dirty="0" err="1" smtClean="0">
                <a:solidFill>
                  <a:schemeClr val="tx1"/>
                </a:solidFill>
              </a:rPr>
              <a:t>Ph.D</a:t>
            </a:r>
            <a:r>
              <a:rPr lang="fr-CA" b="1" dirty="0" smtClean="0">
                <a:solidFill>
                  <a:schemeClr val="tx1"/>
                </a:solidFill>
              </a:rPr>
              <a:t>. </a:t>
            </a:r>
            <a:r>
              <a:rPr lang="fr-CA" b="1" dirty="0" err="1" smtClean="0">
                <a:solidFill>
                  <a:schemeClr val="tx1"/>
                </a:solidFill>
              </a:rPr>
              <a:t>thesis</a:t>
            </a:r>
            <a:r>
              <a:rPr lang="fr-CA" b="1" dirty="0" smtClean="0">
                <a:solidFill>
                  <a:schemeClr val="tx1"/>
                </a:solidFill>
              </a:rPr>
              <a:t> </a:t>
            </a:r>
            <a:r>
              <a:rPr lang="fr-CA" b="1" dirty="0" err="1" smtClean="0">
                <a:solidFill>
                  <a:schemeClr val="tx1"/>
                </a:solidFill>
              </a:rPr>
              <a:t>d</a:t>
            </a:r>
            <a:r>
              <a:rPr lang="fr-CA" b="1" dirty="0" err="1" smtClean="0">
                <a:solidFill>
                  <a:schemeClr val="tx1"/>
                </a:solidFill>
              </a:rPr>
              <a:t>efense</a:t>
            </a:r>
            <a:r>
              <a:rPr lang="fr-CA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CA" b="1" dirty="0" smtClean="0">
                <a:solidFill>
                  <a:schemeClr val="tx1"/>
                </a:solidFill>
              </a:rPr>
              <a:t>August 21, 2009.</a:t>
            </a:r>
          </a:p>
          <a:p>
            <a:endParaRPr lang="fr-CA" b="1" dirty="0" smtClean="0">
              <a:solidFill>
                <a:schemeClr val="tx1"/>
              </a:solidFill>
            </a:endParaRPr>
          </a:p>
          <a:p>
            <a:r>
              <a:rPr lang="fr-CA" b="1" dirty="0" err="1" smtClean="0">
                <a:solidFill>
                  <a:schemeClr val="tx1"/>
                </a:solidFill>
              </a:rPr>
              <a:t>Ý</a:t>
            </a:r>
            <a:r>
              <a:rPr lang="fr-CA" b="1" dirty="0" err="1" smtClean="0">
                <a:solidFill>
                  <a:schemeClr val="tx1"/>
                </a:solidFill>
              </a:rPr>
              <a:t>mir</a:t>
            </a:r>
            <a:r>
              <a:rPr lang="fr-CA" b="1" dirty="0" smtClean="0">
                <a:solidFill>
                  <a:schemeClr val="tx1"/>
                </a:solidFill>
              </a:rPr>
              <a:t> </a:t>
            </a:r>
            <a:r>
              <a:rPr lang="fr-CA" b="1" dirty="0" err="1" smtClean="0">
                <a:solidFill>
                  <a:schemeClr val="tx1"/>
                </a:solidFill>
              </a:rPr>
              <a:t>Vigfússon</a:t>
            </a:r>
            <a:r>
              <a:rPr lang="fr-CA" b="1" dirty="0" smtClean="0">
                <a:solidFill>
                  <a:schemeClr val="tx1"/>
                </a:solidFill>
              </a:rPr>
              <a:t>  </a:t>
            </a:r>
            <a:endParaRPr lang="fr-CA" b="1" dirty="0" smtClean="0">
              <a:solidFill>
                <a:schemeClr val="tx1"/>
              </a:solidFill>
            </a:endParaRPr>
          </a:p>
          <a:p>
            <a:endParaRPr lang="fr-CA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fr-CA" sz="2400" b="1" dirty="0" smtClean="0">
              <a:solidFill>
                <a:srgbClr val="C00000"/>
              </a:solidFill>
            </a:endParaRPr>
          </a:p>
          <a:p>
            <a:endParaRPr lang="fr-CA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2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+mj-lt"/>
              </a:rPr>
              <a:t>Joint work with:</a:t>
            </a:r>
          </a:p>
          <a:p>
            <a:r>
              <a:rPr lang="en-US" sz="2400" dirty="0" err="1" smtClean="0">
                <a:latin typeface="+mj-lt"/>
              </a:rPr>
              <a:t>Hussam</a:t>
            </a:r>
            <a:r>
              <a:rPr lang="en-US" sz="2400" dirty="0" smtClean="0">
                <a:latin typeface="+mj-lt"/>
              </a:rPr>
              <a:t> Abu-</a:t>
            </a:r>
            <a:r>
              <a:rPr lang="en-US" sz="2400" dirty="0" err="1" smtClean="0">
                <a:latin typeface="+mj-lt"/>
              </a:rPr>
              <a:t>Libdeh</a:t>
            </a:r>
            <a:r>
              <a:rPr lang="en-US" sz="2400" dirty="0" smtClean="0">
                <a:latin typeface="+mj-lt"/>
              </a:rPr>
              <a:t>, Mahesh </a:t>
            </a:r>
            <a:r>
              <a:rPr lang="en-US" sz="2400" dirty="0" err="1" smtClean="0">
                <a:latin typeface="+mj-lt"/>
              </a:rPr>
              <a:t>Balakrishnan</a:t>
            </a:r>
            <a:r>
              <a:rPr lang="en-US" sz="2400" dirty="0" smtClean="0">
                <a:latin typeface="+mj-lt"/>
              </a:rPr>
              <a:t>, Ken </a:t>
            </a:r>
            <a:r>
              <a:rPr lang="en-US" sz="2400" dirty="0" err="1" smtClean="0">
                <a:latin typeface="+mj-lt"/>
              </a:rPr>
              <a:t>Birman</a:t>
            </a:r>
            <a:r>
              <a:rPr lang="en-US" sz="2400" dirty="0" smtClean="0">
                <a:latin typeface="+mj-lt"/>
              </a:rPr>
              <a:t>, Gregory </a:t>
            </a:r>
            <a:r>
              <a:rPr lang="en-US" sz="2400" dirty="0" err="1" smtClean="0">
                <a:latin typeface="+mj-lt"/>
              </a:rPr>
              <a:t>Chockler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Qi</a:t>
            </a:r>
            <a:r>
              <a:rPr lang="en-US" sz="2400" dirty="0" smtClean="0">
                <a:latin typeface="+mj-lt"/>
              </a:rPr>
              <a:t> Huang, Jure </a:t>
            </a:r>
            <a:r>
              <a:rPr lang="en-US" sz="2400" dirty="0" err="1" smtClean="0">
                <a:latin typeface="+mj-lt"/>
              </a:rPr>
              <a:t>Leskovec</a:t>
            </a:r>
            <a:r>
              <a:rPr lang="en-US" sz="2400" dirty="0" smtClean="0">
                <a:latin typeface="+mj-lt"/>
              </a:rPr>
              <a:t>, Deepak </a:t>
            </a:r>
            <a:r>
              <a:rPr lang="en-US" sz="2400" dirty="0" err="1" smtClean="0">
                <a:latin typeface="+mj-lt"/>
              </a:rPr>
              <a:t>Nataraj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Yoav</a:t>
            </a:r>
            <a:r>
              <a:rPr lang="en-US" sz="2400" dirty="0" smtClean="0">
                <a:latin typeface="+mj-lt"/>
              </a:rPr>
              <a:t> Tock.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in Data Centers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6076262" cy="41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1" y="1371600"/>
            <a:ext cx="7010400" cy="4754563"/>
          </a:xfrm>
        </p:spPr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, but </a:t>
            </a:r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Security</a:t>
            </a:r>
          </a:p>
          <a:p>
            <a:pPr lvl="1"/>
            <a:r>
              <a:rPr lang="fr-FR" dirty="0" err="1" smtClean="0"/>
              <a:t>Stability</a:t>
            </a:r>
            <a:endParaRPr lang="fr-FR" dirty="0" smtClean="0"/>
          </a:p>
          <a:p>
            <a:pPr lvl="1"/>
            <a:r>
              <a:rPr lang="fr-FR" dirty="0" err="1" smtClean="0"/>
              <a:t>Scalability</a:t>
            </a:r>
            <a:endParaRPr lang="fr-FR" dirty="0" smtClean="0"/>
          </a:p>
          <a:p>
            <a:r>
              <a:rPr lang="fr-FR" b="1" dirty="0" err="1" smtClean="0"/>
              <a:t>Bottom</a:t>
            </a:r>
            <a:r>
              <a:rPr lang="fr-FR" b="1" dirty="0" smtClean="0"/>
              <a:t> line:</a:t>
            </a:r>
            <a:r>
              <a:rPr lang="fr-FR" dirty="0" smtClean="0"/>
              <a:t> </a:t>
            </a:r>
            <a:r>
              <a:rPr lang="fr-FR" dirty="0" err="1" smtClean="0"/>
              <a:t>Administrators</a:t>
            </a:r>
            <a:r>
              <a:rPr lang="fr-FR" dirty="0" smtClean="0"/>
              <a:t> have no </a:t>
            </a:r>
            <a:r>
              <a:rPr lang="fr-FR" i="1" dirty="0" smtClean="0"/>
              <a:t>control</a:t>
            </a:r>
            <a:r>
              <a:rPr lang="fr-FR" dirty="0" smtClean="0"/>
              <a:t> over IPMC.</a:t>
            </a:r>
          </a:p>
          <a:p>
            <a:pPr lvl="1"/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to </a:t>
            </a:r>
            <a:r>
              <a:rPr lang="fr-FR" dirty="0" err="1" smtClean="0"/>
              <a:t>disable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IP Multicast in Data </a:t>
            </a:r>
            <a:r>
              <a:rPr lang="fr-CA" dirty="0" err="1" smtClean="0">
                <a:solidFill>
                  <a:srgbClr val="42607C"/>
                </a:solidFill>
              </a:rPr>
              <a:t>Centers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lum bright="22000" contrast="-4000"/>
          </a:blip>
          <a:srcRect/>
          <a:stretch>
            <a:fillRect/>
          </a:stretch>
        </p:blipFill>
        <p:spPr bwMode="auto">
          <a:xfrm>
            <a:off x="6400800" y="1676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09800" y="1447800"/>
            <a:ext cx="7162800" cy="5181600"/>
          </a:xfrm>
        </p:spPr>
        <p:txBody>
          <a:bodyPr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Policy</a:t>
            </a: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Enable control of IPMC.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Transparency: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Should be backward compatible with hardware and software.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Scalability: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Needs to scale in number of groups.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+mj-lt"/>
              </a:rPr>
              <a:t>Robustness: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Solution should not bring in new problems.</a:t>
            </a:r>
            <a:endParaRPr lang="en-US" dirty="0">
              <a:latin typeface="+mj-lt"/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Wishlist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Acceptable Use Policy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Assume a higher-level network management tool compiles policy into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primitives.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Explicitly allow a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process (user) to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use IPMC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groups.</a:t>
            </a:r>
            <a:endParaRPr lang="en-US" sz="2400" dirty="0"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allow-join(process ID, logical group ID)</a:t>
            </a:r>
            <a:endParaRPr lang="en-US" sz="1200" dirty="0" smtClean="0">
              <a:solidFill>
                <a:schemeClr val="accent2"/>
              </a:solidFill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allow-send(process ID, logical group ID)</a:t>
            </a: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Multicast by point-to-point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unicast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always permitted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b="1" i="1" dirty="0">
              <a:solidFill>
                <a:srgbClr val="000000"/>
              </a:solidFill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>
              <a:latin typeface="+mj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Additional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restraints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max-groups(process ID, limit)</a:t>
            </a: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force-</a:t>
            </a:r>
            <a:r>
              <a:rPr lang="en-US" b="1" i="1" dirty="0" err="1" smtClean="0">
                <a:solidFill>
                  <a:schemeClr val="accent2"/>
                </a:solidFill>
                <a:latin typeface="+mj-lt"/>
              </a:rPr>
              <a:t>unicast</a:t>
            </a:r>
            <a:r>
              <a:rPr lang="en-US" b="1" i="1" dirty="0" smtClean="0">
                <a:solidFill>
                  <a:schemeClr val="accent2"/>
                </a:solidFill>
                <a:latin typeface="+mj-lt"/>
              </a:rPr>
              <a:t>(process ID, logical group ID)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800" b="1" i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94010" cy="6858000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Dr. </a:t>
            </a:r>
            <a:r>
              <a:rPr lang="fr-CA" dirty="0" smtClean="0">
                <a:solidFill>
                  <a:srgbClr val="42607C"/>
                </a:solidFill>
              </a:rPr>
              <a:t>Multicast (MCMD)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020053" cy="228776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0" y="4267200"/>
            <a:ext cx="6096000" cy="4525963"/>
          </a:xfrm>
        </p:spPr>
        <p:txBody>
          <a:bodyPr/>
          <a:lstStyle/>
          <a:p>
            <a:r>
              <a:rPr lang="en-US" dirty="0" smtClean="0"/>
              <a:t>Translates </a:t>
            </a:r>
            <a:r>
              <a:rPr lang="en-US" i="1" dirty="0" smtClean="0"/>
              <a:t>logical</a:t>
            </a:r>
            <a:r>
              <a:rPr lang="en-US" dirty="0" smtClean="0"/>
              <a:t> IPMC groups into either </a:t>
            </a:r>
            <a:r>
              <a:rPr lang="en-US" i="1" dirty="0" smtClean="0"/>
              <a:t>physical</a:t>
            </a:r>
            <a:r>
              <a:rPr lang="en-US" dirty="0" smtClean="0"/>
              <a:t> IPMC groups or multicast by </a:t>
            </a:r>
            <a:r>
              <a:rPr lang="en-US" dirty="0" err="1" smtClean="0"/>
              <a:t>unicast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Optimizes resource </a:t>
            </a:r>
            <a:r>
              <a:rPr lang="en-US" dirty="0" smtClean="0"/>
              <a:t>use.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3300" y="21336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</a:rPr>
              <a:t>Network Overhead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1475" y="1430179"/>
            <a:ext cx="7685247" cy="416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Gossip Layer uses constant background bandwidth on average</a:t>
            </a: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2263140"/>
            <a:ext cx="5767864" cy="43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905149" y="4466273"/>
            <a:ext cx="777240" cy="71294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293769" y="4141947"/>
            <a:ext cx="1101566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2.1 kb/s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</a:rPr>
              <a:t>Application Overhead</a:t>
            </a:r>
            <a:endParaRPr lang="en-US" sz="3900" dirty="0">
              <a:solidFill>
                <a:srgbClr val="00000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032" y="2321719"/>
            <a:ext cx="5930741" cy="4251960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3020" y="2334578"/>
            <a:ext cx="5995035" cy="4239102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285" y="2133124"/>
            <a:ext cx="6416517" cy="444627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329" y="1340168"/>
            <a:ext cx="7010876" cy="4726305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+mj-lt"/>
              </a:rPr>
              <a:t>Insignificant overhead when mapping 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logical IPMC group to physical IPMC group.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en-US" dirty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160" y="5468112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216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608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238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630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7520" y="547116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274320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Optimization</a:t>
            </a:r>
            <a:r>
              <a:rPr lang="fr-CA" dirty="0" smtClean="0">
                <a:solidFill>
                  <a:srgbClr val="42607C"/>
                </a:solidFill>
              </a:rPr>
              <a:t> questions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73917" y="2727483"/>
            <a:ext cx="1513046" cy="76581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96727" y="2614612"/>
            <a:ext cx="2210276" cy="6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2900" b="1" dirty="0">
                <a:solidFill>
                  <a:srgbClr val="FFFFFF"/>
                </a:solidFill>
                <a:latin typeface="Verdana" pitchFamily="34" charset="0"/>
              </a:rPr>
              <a:t>BLACK</a:t>
            </a: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355556" y="2970370"/>
            <a:ext cx="628650" cy="375762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6FA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518" y="2031682"/>
            <a:ext cx="1681638" cy="2184558"/>
          </a:xfrm>
          <a:prstGeom prst="rect">
            <a:avLst/>
          </a:prstGeom>
          <a:noFill/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739413" y="1572100"/>
            <a:ext cx="265035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ulticast</a:t>
            </a:r>
            <a:endParaRPr lang="en-US" dirty="0">
              <a:latin typeface="+mj-lt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1681638" cy="2184558"/>
          </a:xfrm>
          <a:prstGeom prst="rect">
            <a:avLst/>
          </a:prstGeom>
          <a:noFill/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614160" y="4267675"/>
            <a:ext cx="291607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Users        Groups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3892391" y="2970370"/>
            <a:ext cx="628650" cy="375762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6FA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634013" y="4239100"/>
            <a:ext cx="291607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Users        Groups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Optimization Questions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30029" y="1550194"/>
            <a:ext cx="8576786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Assign IPMC and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unicast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addresses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s.t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.  </a:t>
            </a:r>
            <a:endParaRPr lang="en-US" dirty="0"/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receiver filtering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network traffic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# IPMC addresses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… yet have all messages delivered to  interested parties</a:t>
            </a: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86116" y="1950234"/>
            <a:ext cx="3536181" cy="450059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286117" y="2846070"/>
            <a:ext cx="3536180" cy="454342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Optimization Questions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450291" y="2400293"/>
            <a:ext cx="4372006" cy="45005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30029" y="1550194"/>
            <a:ext cx="8576786" cy="28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Assign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IPMC and </a:t>
            </a:r>
            <a:r>
              <a:rPr lang="en-US" sz="2900" dirty="0" err="1" smtClean="0">
                <a:solidFill>
                  <a:srgbClr val="000000"/>
                </a:solidFill>
                <a:latin typeface="Verdana" pitchFamily="34" charset="0"/>
              </a:rPr>
              <a:t>unicast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addresses </a:t>
            </a:r>
            <a:r>
              <a:rPr lang="en-US" sz="2900" dirty="0" err="1">
                <a:solidFill>
                  <a:srgbClr val="000000"/>
                </a:solidFill>
                <a:latin typeface="Verdana" pitchFamily="34" charset="0"/>
              </a:rPr>
              <a:t>s.t</a:t>
            </a: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.  </a:t>
            </a:r>
            <a:endParaRPr lang="en-US" dirty="0"/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%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        receiver filtering     (hard)</a:t>
            </a: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Min. network traffic  </a:t>
            </a:r>
          </a:p>
          <a:p>
            <a:pPr marL="1131570" lvl="3" indent="-205740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900" dirty="0">
                <a:solidFill>
                  <a:srgbClr val="000000"/>
                </a:solidFill>
                <a:latin typeface="Verdana" pitchFamily="34" charset="0"/>
              </a:rPr>
              <a:t>                # IPMC </a:t>
            </a:r>
            <a:r>
              <a:rPr lang="en-US" sz="2900" dirty="0" smtClean="0">
                <a:solidFill>
                  <a:srgbClr val="000000"/>
                </a:solidFill>
                <a:latin typeface="Verdana" pitchFamily="34" charset="0"/>
              </a:rPr>
              <a:t>addresses   (hard)</a:t>
            </a: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sz="2900" dirty="0">
              <a:solidFill>
                <a:srgbClr val="000000"/>
              </a:solidFill>
              <a:latin typeface="Verdana" pitchFamily="34" charset="0"/>
            </a:endParaRPr>
          </a:p>
          <a:p>
            <a:pPr marL="771525" lvl="2" indent="-257175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95000"/>
              </a:lnSpc>
            </a:pPr>
            <a:endParaRPr lang="en-US" sz="25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1655922" y="2846070"/>
          <a:ext cx="711518" cy="341472"/>
        </p:xfrm>
        <a:graphic>
          <a:graphicData uri="http://schemas.openxmlformats.org/presentationml/2006/ole">
            <p:oleObj spid="_x0000_s93186" name="Equation" r:id="rId5" imgW="317160" imgH="152280" progId="Equation.3">
              <p:embed/>
            </p:oleObj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1485878" y="1950233"/>
          <a:ext cx="680085" cy="422910"/>
        </p:xfrm>
        <a:graphic>
          <a:graphicData uri="http://schemas.openxmlformats.org/presentationml/2006/ole">
            <p:oleObj spid="_x0000_s93187" name="Equation" r:id="rId6" imgW="266400" imgH="164880" progId="Equation.3">
              <p:embed/>
            </p:oleObj>
          </a:graphicData>
        </a:graphic>
      </p:graphicFrame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18650" y="3817620"/>
            <a:ext cx="8231028" cy="276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Prefers sender load over receiver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load.</a:t>
            </a:r>
            <a:endParaRPr lang="en-US" sz="36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i="1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Control knobs part </a:t>
            </a:r>
            <a:r>
              <a:rPr lang="en-US" sz="3200" dirty="0" smtClean="0">
                <a:latin typeface="+mj-lt"/>
              </a:rPr>
              <a:t>of </a:t>
            </a:r>
            <a:r>
              <a:rPr lang="en-US" sz="3200" dirty="0" smtClean="0">
                <a:latin typeface="+mj-lt"/>
              </a:rPr>
              <a:t>administrative policy.</a:t>
            </a:r>
            <a:endParaRPr lang="en-US" sz="32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20215" y="2391728"/>
            <a:ext cx="712947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00"/>
                </a:solidFill>
                <a:latin typeface="Verdana" pitchFamily="34" charset="0"/>
              </a:rPr>
              <a:t>(1)</a:t>
            </a:r>
            <a:endParaRPr lang="en-US" b="1" dirty="0">
              <a:solidFill>
                <a:srgbClr val="00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62725" cy="5029200"/>
          </a:xfrm>
        </p:spPr>
        <p:txBody>
          <a:bodyPr/>
          <a:lstStyle/>
          <a:p>
            <a:r>
              <a:rPr lang="fr-FR" dirty="0" smtClean="0"/>
              <a:t>Most network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unicast</a:t>
            </a:r>
            <a:r>
              <a:rPr lang="fr-FR" dirty="0" smtClean="0"/>
              <a:t> communication (one-to-one).</a:t>
            </a:r>
          </a:p>
          <a:p>
            <a:r>
              <a:rPr lang="fr-FR" dirty="0" smtClean="0"/>
              <a:t>But a lot of content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identical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Audio </a:t>
            </a:r>
            <a:r>
              <a:rPr lang="fr-FR" dirty="0" err="1" smtClean="0"/>
              <a:t>streams</a:t>
            </a:r>
            <a:r>
              <a:rPr lang="fr-FR" dirty="0" smtClean="0"/>
              <a:t>,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broadcasts</a:t>
            </a:r>
            <a:r>
              <a:rPr lang="fr-FR" dirty="0" smtClean="0"/>
              <a:t>, system updates, </a:t>
            </a:r>
            <a:r>
              <a:rPr lang="fr-FR" i="1" dirty="0" smtClean="0"/>
              <a:t>etc.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minimize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,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i="1" dirty="0" smtClean="0"/>
              <a:t>multicast </a:t>
            </a:r>
            <a:r>
              <a:rPr lang="fr-FR" dirty="0" smtClean="0"/>
              <a:t>communication (one-to-</a:t>
            </a:r>
            <a:r>
              <a:rPr lang="fr-FR" dirty="0" err="1" smtClean="0"/>
              <a:t>many</a:t>
            </a:r>
            <a:r>
              <a:rPr lang="fr-FR" dirty="0" smtClean="0"/>
              <a:t>).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Group communication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172200" y="4264825"/>
            <a:ext cx="25789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`user-interest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’ space</a:t>
            </a:r>
          </a:p>
        </p:txBody>
      </p:sp>
      <p:grpSp>
        <p:nvGrpSpPr>
          <p:cNvPr id="6" name="Group 70"/>
          <p:cNvGrpSpPr/>
          <p:nvPr/>
        </p:nvGrpSpPr>
        <p:grpSpPr>
          <a:xfrm>
            <a:off x="1292996" y="3301126"/>
            <a:ext cx="2507474" cy="2056700"/>
            <a:chOff x="1436662" y="3667918"/>
            <a:chExt cx="2786082" cy="2285222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830497" y="4274347"/>
              <a:ext cx="1642280" cy="429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4"/>
            <p:cNvSpPr txBox="1">
              <a:spLocks noChangeArrowheads="1"/>
            </p:cNvSpPr>
            <p:nvPr/>
          </p:nvSpPr>
          <p:spPr bwMode="auto">
            <a:xfrm>
              <a:off x="1436662" y="5238760"/>
              <a:ext cx="278608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b="1" kern="0" cap="small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Grad Students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4186235" y="3712809"/>
            <a:ext cx="2957533" cy="1773606"/>
            <a:chOff x="4651372" y="4125343"/>
            <a:chExt cx="3286148" cy="1970673"/>
          </a:xfrm>
        </p:grpSpPr>
        <p:cxnSp>
          <p:nvCxnSpPr>
            <p:cNvPr id="30" name="Straight Arrow Connector 29"/>
            <p:cNvCxnSpPr>
              <a:endCxn id="17" idx="5"/>
            </p:cNvCxnSpPr>
            <p:nvPr/>
          </p:nvCxnSpPr>
          <p:spPr>
            <a:xfrm rot="16200000" flipV="1">
              <a:off x="4395212" y="4482532"/>
              <a:ext cx="1113418" cy="399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4"/>
            <p:cNvSpPr txBox="1">
              <a:spLocks noChangeArrowheads="1"/>
            </p:cNvSpPr>
            <p:nvPr/>
          </p:nvSpPr>
          <p:spPr bwMode="auto">
            <a:xfrm>
              <a:off x="4651372" y="5238760"/>
              <a:ext cx="328614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b="1" kern="0" cap="small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Free Food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971525" y="6000769"/>
            <a:ext cx="7209515" cy="544616"/>
            <a:chOff x="1079472" y="6667520"/>
            <a:chExt cx="8010572" cy="605129"/>
          </a:xfrm>
        </p:grpSpPr>
        <p:pic>
          <p:nvPicPr>
            <p:cNvPr id="259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2417" t="35099" r="20199" b="36755"/>
            <a:stretch>
              <a:fillRect/>
            </a:stretch>
          </p:blipFill>
          <p:spPr bwMode="auto">
            <a:xfrm>
              <a:off x="5151438" y="6667520"/>
              <a:ext cx="437821" cy="53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0000" r="30000" b="20000"/>
            <a:stretch>
              <a:fillRect/>
            </a:stretch>
          </p:blipFill>
          <p:spPr bwMode="auto">
            <a:xfrm>
              <a:off x="3794116" y="6667520"/>
              <a:ext cx="439451" cy="52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2900" t="10937" r="19237" b="8008"/>
            <a:stretch>
              <a:fillRect/>
            </a:stretch>
          </p:blipFill>
          <p:spPr bwMode="auto">
            <a:xfrm>
              <a:off x="7223140" y="6667520"/>
              <a:ext cx="500065" cy="52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1174" y="6667520"/>
              <a:ext cx="400847" cy="522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5818" y="6667520"/>
              <a:ext cx="405336" cy="549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47000" t="12000" r="19000" b="37333"/>
            <a:stretch>
              <a:fillRect/>
            </a:stretch>
          </p:blipFill>
          <p:spPr bwMode="auto">
            <a:xfrm>
              <a:off x="2436794" y="6667520"/>
              <a:ext cx="491953" cy="549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22414" y="6667520"/>
              <a:ext cx="520892" cy="5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73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5620" y="6667520"/>
              <a:ext cx="666744" cy="50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0198" y="6667520"/>
              <a:ext cx="360513" cy="58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79472" y="6667520"/>
              <a:ext cx="357190" cy="57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37520" y="6667520"/>
              <a:ext cx="455749" cy="59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80462" y="6667520"/>
              <a:ext cx="509582" cy="60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650054" y="5229238"/>
            <a:ext cx="79724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sz="4900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(1,1,1,1,1,0,1,0,1,0,1,1)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650054" y="5229238"/>
            <a:ext cx="79724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sz="4900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(0,1,1,1,1,1,1,0,0,1,1,1)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585760" y="3814765"/>
            <a:ext cx="6236537" cy="1414472"/>
            <a:chOff x="650844" y="4238628"/>
            <a:chExt cx="6929486" cy="157163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258067" y="4845851"/>
              <a:ext cx="71438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4"/>
            <p:cNvSpPr txBox="1">
              <a:spLocks noChangeArrowheads="1"/>
            </p:cNvSpPr>
            <p:nvPr/>
          </p:nvSpPr>
          <p:spPr bwMode="auto">
            <a:xfrm>
              <a:off x="650844" y="5381636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224.1.2.3</a:t>
              </a:r>
            </a:p>
          </p:txBody>
        </p:sp>
        <p:cxnSp>
          <p:nvCxnSpPr>
            <p:cNvPr id="30" name="Straight Arrow Connector 29"/>
            <p:cNvCxnSpPr>
              <a:stCxn id="31" idx="0"/>
            </p:cNvCxnSpPr>
            <p:nvPr/>
          </p:nvCxnSpPr>
          <p:spPr>
            <a:xfrm rot="16200000" flipV="1">
              <a:off x="4472777" y="4488661"/>
              <a:ext cx="7858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4294182" y="5024446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224.1.2.4</a:t>
              </a:r>
            </a:p>
          </p:txBody>
        </p: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rot="5400000" flipH="1" flipV="1">
              <a:off x="6473041" y="4702975"/>
              <a:ext cx="100013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6151570" y="5310198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822960">
                <a:lnSpc>
                  <a:spcPct val="95000"/>
                </a:lnSpc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224.1.2.5</a:t>
              </a: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1614467" y="2850352"/>
            <a:ext cx="5143536" cy="450059"/>
            <a:chOff x="1793852" y="3167058"/>
            <a:chExt cx="5715040" cy="500066"/>
          </a:xfrm>
        </p:grpSpPr>
        <p:sp>
          <p:nvSpPr>
            <p:cNvPr id="36" name="Multiply 35"/>
            <p:cNvSpPr/>
            <p:nvPr/>
          </p:nvSpPr>
          <p:spPr>
            <a:xfrm>
              <a:off x="1793852" y="330993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4151306" y="3238496"/>
              <a:ext cx="357190" cy="357190"/>
            </a:xfrm>
            <a:prstGeom prst="mathMultiply">
              <a:avLst/>
            </a:prstGeom>
            <a:solidFill>
              <a:srgbClr val="FFFF00"/>
            </a:solidFill>
            <a:ln>
              <a:solidFill>
                <a:srgbClr val="F980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7151702" y="3167058"/>
              <a:ext cx="357190" cy="357190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21703" y="5807886"/>
            <a:ext cx="6043655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328583" y="5807886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Filtering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1614467" y="2850352"/>
            <a:ext cx="5143536" cy="450059"/>
            <a:chOff x="1793852" y="3167058"/>
            <a:chExt cx="5715040" cy="500066"/>
          </a:xfrm>
        </p:grpSpPr>
        <p:sp>
          <p:nvSpPr>
            <p:cNvPr id="57" name="Multiply 56"/>
            <p:cNvSpPr/>
            <p:nvPr/>
          </p:nvSpPr>
          <p:spPr>
            <a:xfrm>
              <a:off x="1793852" y="330993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151306" y="3238496"/>
              <a:ext cx="357190" cy="357190"/>
            </a:xfrm>
            <a:prstGeom prst="mathMultiply">
              <a:avLst/>
            </a:prstGeom>
            <a:solidFill>
              <a:srgbClr val="FFFF00"/>
            </a:solidFill>
            <a:ln>
              <a:solidFill>
                <a:srgbClr val="F980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7151702" y="3167058"/>
              <a:ext cx="357190" cy="357190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321703" y="5229238"/>
            <a:ext cx="64294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6179355" y="5357826"/>
            <a:ext cx="642942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MAX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00827" y="5615003"/>
            <a:ext cx="41147" cy="707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 bwMode="auto">
          <a:xfrm>
            <a:off x="328583" y="5164944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Sending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1" grpId="0" animBg="1"/>
      <p:bldP spid="62" grpId="0"/>
      <p:bldP spid="63" grpId="0" animBg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328583" y="5807886"/>
            <a:ext cx="2571768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Filtering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614467" y="2978941"/>
            <a:ext cx="321471" cy="3214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736175" y="2914646"/>
            <a:ext cx="321471" cy="321471"/>
          </a:xfrm>
          <a:prstGeom prst="mathMultiply">
            <a:avLst/>
          </a:prstGeom>
          <a:solidFill>
            <a:srgbClr val="FFFF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436532" y="2850352"/>
            <a:ext cx="321471" cy="321471"/>
          </a:xfrm>
          <a:prstGeom prst="mathMultiply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321703" y="5229238"/>
            <a:ext cx="64294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6179355" y="5357826"/>
            <a:ext cx="642942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MAX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91503" y="2301717"/>
            <a:ext cx="2790349" cy="2558891"/>
          </a:xfrm>
          <a:custGeom>
            <a:avLst/>
            <a:gdLst>
              <a:gd name="connsiteX0" fmla="*/ 128588 w 3100388"/>
              <a:gd name="connsiteY0" fmla="*/ 1771650 h 2843212"/>
              <a:gd name="connsiteX1" fmla="*/ 1300163 w 3100388"/>
              <a:gd name="connsiteY1" fmla="*/ 1800225 h 2843212"/>
              <a:gd name="connsiteX2" fmla="*/ 2157413 w 3100388"/>
              <a:gd name="connsiteY2" fmla="*/ 942975 h 2843212"/>
              <a:gd name="connsiteX3" fmla="*/ 2028825 w 3100388"/>
              <a:gd name="connsiteY3" fmla="*/ 0 h 2843212"/>
              <a:gd name="connsiteX4" fmla="*/ 3100388 w 3100388"/>
              <a:gd name="connsiteY4" fmla="*/ 2728912 h 2843212"/>
              <a:gd name="connsiteX5" fmla="*/ 2414588 w 3100388"/>
              <a:gd name="connsiteY5" fmla="*/ 2843212 h 2843212"/>
              <a:gd name="connsiteX6" fmla="*/ 0 w 3100388"/>
              <a:gd name="connsiteY6" fmla="*/ 2257425 h 2843212"/>
              <a:gd name="connsiteX7" fmla="*/ 128588 w 3100388"/>
              <a:gd name="connsiteY7" fmla="*/ 177165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0388" h="2843212">
                <a:moveTo>
                  <a:pt x="128588" y="1771650"/>
                </a:moveTo>
                <a:lnTo>
                  <a:pt x="1300163" y="1800225"/>
                </a:lnTo>
                <a:lnTo>
                  <a:pt x="2157413" y="942975"/>
                </a:lnTo>
                <a:lnTo>
                  <a:pt x="2028825" y="0"/>
                </a:lnTo>
                <a:lnTo>
                  <a:pt x="3100388" y="2728912"/>
                </a:lnTo>
                <a:lnTo>
                  <a:pt x="2414588" y="2843212"/>
                </a:lnTo>
                <a:lnTo>
                  <a:pt x="0" y="2257425"/>
                </a:lnTo>
                <a:lnTo>
                  <a:pt x="128588" y="1771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079474" y="2400293"/>
            <a:ext cx="1311593" cy="1530816"/>
          </a:xfrm>
          <a:custGeom>
            <a:avLst/>
            <a:gdLst>
              <a:gd name="connsiteX0" fmla="*/ 0 w 1457325"/>
              <a:gd name="connsiteY0" fmla="*/ 0 h 1700907"/>
              <a:gd name="connsiteX1" fmla="*/ 214312 w 1457325"/>
              <a:gd name="connsiteY1" fmla="*/ 1685925 h 1700907"/>
              <a:gd name="connsiteX2" fmla="*/ 171450 w 1457325"/>
              <a:gd name="connsiteY2" fmla="*/ 1671637 h 1700907"/>
              <a:gd name="connsiteX3" fmla="*/ 171450 w 1457325"/>
              <a:gd name="connsiteY3" fmla="*/ 1657350 h 1700907"/>
              <a:gd name="connsiteX4" fmla="*/ 1457325 w 1457325"/>
              <a:gd name="connsiteY4" fmla="*/ 871537 h 1700907"/>
              <a:gd name="connsiteX5" fmla="*/ 0 w 1457325"/>
              <a:gd name="connsiteY5" fmla="*/ 0 h 17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700907">
                <a:moveTo>
                  <a:pt x="0" y="0"/>
                </a:moveTo>
                <a:cubicBezTo>
                  <a:pt x="71437" y="561975"/>
                  <a:pt x="156513" y="1122384"/>
                  <a:pt x="214312" y="1685925"/>
                </a:cubicBezTo>
                <a:cubicBezTo>
                  <a:pt x="215849" y="1700907"/>
                  <a:pt x="183981" y="1679991"/>
                  <a:pt x="171450" y="1671637"/>
                </a:cubicBezTo>
                <a:cubicBezTo>
                  <a:pt x="167488" y="1668995"/>
                  <a:pt x="171450" y="1662112"/>
                  <a:pt x="171450" y="1657350"/>
                </a:cubicBezTo>
                <a:lnTo>
                  <a:pt x="1457325" y="871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321703" y="5807886"/>
            <a:ext cx="3986240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21703" y="5229238"/>
            <a:ext cx="642942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21703" y="5807886"/>
            <a:ext cx="5014948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 bwMode="auto">
          <a:xfrm>
            <a:off x="328583" y="5164943"/>
            <a:ext cx="1993120" cy="5143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Sending cost: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21703" y="5807886"/>
            <a:ext cx="6043655" cy="385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00827" y="5615003"/>
            <a:ext cx="41147" cy="707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321703" y="5229238"/>
            <a:ext cx="1093001" cy="321471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64"/>
          <p:cNvGrpSpPr/>
          <p:nvPr/>
        </p:nvGrpSpPr>
        <p:grpSpPr>
          <a:xfrm>
            <a:off x="2964645" y="4264825"/>
            <a:ext cx="1800238" cy="385765"/>
            <a:chOff x="3294050" y="4738694"/>
            <a:chExt cx="2000264" cy="428628"/>
          </a:xfrm>
        </p:grpSpPr>
        <p:cxnSp>
          <p:nvCxnSpPr>
            <p:cNvPr id="47" name="Straight Arrow Connector 46"/>
            <p:cNvCxnSpPr>
              <a:endCxn id="26" idx="6"/>
            </p:cNvCxnSpPr>
            <p:nvPr/>
          </p:nvCxnSpPr>
          <p:spPr>
            <a:xfrm rot="10800000">
              <a:off x="3294050" y="4881570"/>
              <a:ext cx="5000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3865554" y="4738694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Unicast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0369E-6 1.24036E-6 L -0.01172 -0.028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2677E-6 -4.44444E-6 L -0.03172 -0.010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37" grpId="0" animBg="1"/>
      <p:bldP spid="42" grpId="0" animBg="1"/>
      <p:bldP spid="43" grpId="0" animBg="1"/>
      <p:bldP spid="44" grpId="0" animBg="1"/>
      <p:bldP spid="5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655796" y="2018824"/>
            <a:ext cx="2566026" cy="2696060"/>
          </a:xfrm>
          <a:custGeom>
            <a:avLst/>
            <a:gdLst>
              <a:gd name="connsiteX0" fmla="*/ 0 w 2571750"/>
              <a:gd name="connsiteY0" fmla="*/ 228600 h 2843212"/>
              <a:gd name="connsiteX1" fmla="*/ 114300 w 2571750"/>
              <a:gd name="connsiteY1" fmla="*/ 1985962 h 2843212"/>
              <a:gd name="connsiteX2" fmla="*/ 2571750 w 2571750"/>
              <a:gd name="connsiteY2" fmla="*/ 2843212 h 2843212"/>
              <a:gd name="connsiteX3" fmla="*/ 1557337 w 2571750"/>
              <a:gd name="connsiteY3" fmla="*/ 0 h 2843212"/>
              <a:gd name="connsiteX4" fmla="*/ 0 w 2571750"/>
              <a:gd name="connsiteY4" fmla="*/ 22860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843212">
                <a:moveTo>
                  <a:pt x="0" y="228600"/>
                </a:moveTo>
                <a:lnTo>
                  <a:pt x="114300" y="1985962"/>
                </a:lnTo>
                <a:lnTo>
                  <a:pt x="2571750" y="2843212"/>
                </a:lnTo>
                <a:lnTo>
                  <a:pt x="1557337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253264" y="2391728"/>
            <a:ext cx="1105853" cy="1465898"/>
          </a:xfrm>
          <a:custGeom>
            <a:avLst/>
            <a:gdLst>
              <a:gd name="connsiteX0" fmla="*/ 457200 w 1228725"/>
              <a:gd name="connsiteY0" fmla="*/ 0 h 1628775"/>
              <a:gd name="connsiteX1" fmla="*/ 0 w 1228725"/>
              <a:gd name="connsiteY1" fmla="*/ 928688 h 1628775"/>
              <a:gd name="connsiteX2" fmla="*/ 1185862 w 1228725"/>
              <a:gd name="connsiteY2" fmla="*/ 1628775 h 1628775"/>
              <a:gd name="connsiteX3" fmla="*/ 1228725 w 1228725"/>
              <a:gd name="connsiteY3" fmla="*/ 271463 h 1628775"/>
              <a:gd name="connsiteX4" fmla="*/ 457200 w 1228725"/>
              <a:gd name="connsiteY4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1628775">
                <a:moveTo>
                  <a:pt x="457200" y="0"/>
                </a:moveTo>
                <a:lnTo>
                  <a:pt x="0" y="928688"/>
                </a:lnTo>
                <a:lnTo>
                  <a:pt x="1185862" y="1628775"/>
                </a:lnTo>
                <a:lnTo>
                  <a:pt x="1228725" y="271463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272088" y="2083118"/>
            <a:ext cx="3008948" cy="1941672"/>
          </a:xfrm>
          <a:custGeom>
            <a:avLst/>
            <a:gdLst>
              <a:gd name="connsiteX0" fmla="*/ 0 w 3343275"/>
              <a:gd name="connsiteY0" fmla="*/ 0 h 2157413"/>
              <a:gd name="connsiteX1" fmla="*/ 828675 w 3343275"/>
              <a:gd name="connsiteY1" fmla="*/ 2157413 h 2157413"/>
              <a:gd name="connsiteX2" fmla="*/ 2157413 w 3343275"/>
              <a:gd name="connsiteY2" fmla="*/ 1885950 h 2157413"/>
              <a:gd name="connsiteX3" fmla="*/ 3343275 w 3343275"/>
              <a:gd name="connsiteY3" fmla="*/ 1243013 h 2157413"/>
              <a:gd name="connsiteX4" fmla="*/ 1543050 w 3343275"/>
              <a:gd name="connsiteY4" fmla="*/ 142875 h 2157413"/>
              <a:gd name="connsiteX5" fmla="*/ 0 w 3343275"/>
              <a:gd name="connsiteY5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275" h="2157413">
                <a:moveTo>
                  <a:pt x="0" y="0"/>
                </a:moveTo>
                <a:lnTo>
                  <a:pt x="828675" y="2157413"/>
                </a:lnTo>
                <a:lnTo>
                  <a:pt x="2157413" y="1885950"/>
                </a:lnTo>
                <a:lnTo>
                  <a:pt x="3343275" y="1243013"/>
                </a:lnTo>
                <a:lnTo>
                  <a:pt x="15430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5" y="367189"/>
            <a:ext cx="8703945" cy="82010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MCMD Heuristic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349" y="207882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64407" y="2850352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3115" y="2978941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85878" y="362188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642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348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7587" y="246458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0410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57646" y="349329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7646" y="2657470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2178" y="272176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0826" y="2271704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8003" y="2400293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36532" y="323611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0885" y="3557588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86472" y="3686177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43530" y="2143116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243649" y="4264825"/>
            <a:ext cx="2507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Groups </a:t>
            </a: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in `user-interest’ space</a:t>
            </a:r>
          </a:p>
        </p:txBody>
      </p:sp>
      <p:sp>
        <p:nvSpPr>
          <p:cNvPr id="57" name="Multiply 56"/>
          <p:cNvSpPr/>
          <p:nvPr/>
        </p:nvSpPr>
        <p:spPr>
          <a:xfrm>
            <a:off x="1550173" y="2850352"/>
            <a:ext cx="321471" cy="3214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736175" y="2914646"/>
            <a:ext cx="321471" cy="321471"/>
          </a:xfrm>
          <a:prstGeom prst="mathMultiply">
            <a:avLst/>
          </a:prstGeom>
          <a:solidFill>
            <a:srgbClr val="FFFF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179355" y="2786058"/>
            <a:ext cx="321471" cy="321471"/>
          </a:xfrm>
          <a:prstGeom prst="mathMultiply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1503" y="2301717"/>
            <a:ext cx="2790349" cy="2558891"/>
          </a:xfrm>
          <a:custGeom>
            <a:avLst/>
            <a:gdLst>
              <a:gd name="connsiteX0" fmla="*/ 128588 w 3100388"/>
              <a:gd name="connsiteY0" fmla="*/ 1771650 h 2843212"/>
              <a:gd name="connsiteX1" fmla="*/ 1300163 w 3100388"/>
              <a:gd name="connsiteY1" fmla="*/ 1800225 h 2843212"/>
              <a:gd name="connsiteX2" fmla="*/ 2157413 w 3100388"/>
              <a:gd name="connsiteY2" fmla="*/ 942975 h 2843212"/>
              <a:gd name="connsiteX3" fmla="*/ 2028825 w 3100388"/>
              <a:gd name="connsiteY3" fmla="*/ 0 h 2843212"/>
              <a:gd name="connsiteX4" fmla="*/ 3100388 w 3100388"/>
              <a:gd name="connsiteY4" fmla="*/ 2728912 h 2843212"/>
              <a:gd name="connsiteX5" fmla="*/ 2414588 w 3100388"/>
              <a:gd name="connsiteY5" fmla="*/ 2843212 h 2843212"/>
              <a:gd name="connsiteX6" fmla="*/ 0 w 3100388"/>
              <a:gd name="connsiteY6" fmla="*/ 2257425 h 2843212"/>
              <a:gd name="connsiteX7" fmla="*/ 128588 w 3100388"/>
              <a:gd name="connsiteY7" fmla="*/ 1771650 h 2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0388" h="2843212">
                <a:moveTo>
                  <a:pt x="128588" y="1771650"/>
                </a:moveTo>
                <a:lnTo>
                  <a:pt x="1300163" y="1800225"/>
                </a:lnTo>
                <a:lnTo>
                  <a:pt x="2157413" y="942975"/>
                </a:lnTo>
                <a:lnTo>
                  <a:pt x="2028825" y="0"/>
                </a:lnTo>
                <a:lnTo>
                  <a:pt x="3100388" y="2728912"/>
                </a:lnTo>
                <a:lnTo>
                  <a:pt x="2414588" y="2843212"/>
                </a:lnTo>
                <a:lnTo>
                  <a:pt x="0" y="2257425"/>
                </a:lnTo>
                <a:lnTo>
                  <a:pt x="128588" y="1771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7468" y="426482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079474" y="2400293"/>
            <a:ext cx="1311593" cy="1530816"/>
          </a:xfrm>
          <a:custGeom>
            <a:avLst/>
            <a:gdLst>
              <a:gd name="connsiteX0" fmla="*/ 0 w 1457325"/>
              <a:gd name="connsiteY0" fmla="*/ 0 h 1700907"/>
              <a:gd name="connsiteX1" fmla="*/ 214312 w 1457325"/>
              <a:gd name="connsiteY1" fmla="*/ 1685925 h 1700907"/>
              <a:gd name="connsiteX2" fmla="*/ 171450 w 1457325"/>
              <a:gd name="connsiteY2" fmla="*/ 1671637 h 1700907"/>
              <a:gd name="connsiteX3" fmla="*/ 171450 w 1457325"/>
              <a:gd name="connsiteY3" fmla="*/ 1657350 h 1700907"/>
              <a:gd name="connsiteX4" fmla="*/ 1457325 w 1457325"/>
              <a:gd name="connsiteY4" fmla="*/ 871537 h 1700907"/>
              <a:gd name="connsiteX5" fmla="*/ 0 w 1457325"/>
              <a:gd name="connsiteY5" fmla="*/ 0 h 17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700907">
                <a:moveTo>
                  <a:pt x="0" y="0"/>
                </a:moveTo>
                <a:cubicBezTo>
                  <a:pt x="71437" y="561975"/>
                  <a:pt x="156513" y="1122384"/>
                  <a:pt x="214312" y="1685925"/>
                </a:cubicBezTo>
                <a:cubicBezTo>
                  <a:pt x="215849" y="1700907"/>
                  <a:pt x="183981" y="1679991"/>
                  <a:pt x="171450" y="1671637"/>
                </a:cubicBezTo>
                <a:cubicBezTo>
                  <a:pt x="167488" y="1668995"/>
                  <a:pt x="171450" y="1662112"/>
                  <a:pt x="171450" y="1657350"/>
                </a:cubicBezTo>
                <a:lnTo>
                  <a:pt x="1457325" y="871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51004" y="3043235"/>
            <a:ext cx="257177" cy="257177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64"/>
          <p:cNvGrpSpPr/>
          <p:nvPr/>
        </p:nvGrpSpPr>
        <p:grpSpPr>
          <a:xfrm>
            <a:off x="2964645" y="4264825"/>
            <a:ext cx="1800238" cy="385765"/>
            <a:chOff x="3294050" y="4738694"/>
            <a:chExt cx="2000264" cy="428628"/>
          </a:xfrm>
        </p:grpSpPr>
        <p:cxnSp>
          <p:nvCxnSpPr>
            <p:cNvPr id="47" name="Straight Arrow Connector 46"/>
            <p:cNvCxnSpPr>
              <a:endCxn id="26" idx="6"/>
            </p:cNvCxnSpPr>
            <p:nvPr/>
          </p:nvCxnSpPr>
          <p:spPr>
            <a:xfrm rot="10800000">
              <a:off x="3294050" y="4881570"/>
              <a:ext cx="5000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3865554" y="4738694"/>
              <a:ext cx="142876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22960">
                <a:lnSpc>
                  <a:spcPct val="95000"/>
                </a:lnSpc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Verdana" pitchFamily="34" charset="0"/>
                  <a:ea typeface="+mj-ea"/>
                  <a:cs typeface="+mj-cs"/>
                </a:rPr>
                <a:t>Unicast</a:t>
              </a:r>
              <a:endPara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endParaRPr>
            </a:p>
          </p:txBody>
        </p:sp>
      </p:grp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7465239" y="2464587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22960">
              <a:lnSpc>
                <a:spcPct val="95000"/>
              </a:lnSpc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Unicast</a:t>
            </a:r>
            <a:endParaRPr lang="en-US" kern="0" dirty="0" smtClean="0">
              <a:solidFill>
                <a:srgbClr val="000000"/>
              </a:solidFill>
              <a:latin typeface="Verdana" pitchFamily="34" charset="0"/>
              <a:ea typeface="+mj-ea"/>
              <a:cs typeface="+mj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786710" y="2914647"/>
            <a:ext cx="257177" cy="1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650054" y="4522002"/>
            <a:ext cx="1350178" cy="6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585760" y="5229238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224.1.2.3</a:t>
            </a:r>
          </a:p>
        </p:txBody>
      </p:sp>
      <p:cxnSp>
        <p:nvCxnSpPr>
          <p:cNvPr id="65" name="Straight Arrow Connector 64"/>
          <p:cNvCxnSpPr>
            <a:stCxn id="66" idx="0"/>
            <a:endCxn id="40" idx="2"/>
          </p:cNvCxnSpPr>
          <p:nvPr/>
        </p:nvCxnSpPr>
        <p:spPr>
          <a:xfrm rot="16200000" flipV="1">
            <a:off x="4242670" y="3935495"/>
            <a:ext cx="728671" cy="57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4250529" y="4586296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224.1.2.4</a:t>
            </a:r>
          </a:p>
        </p:txBody>
      </p:sp>
      <p:cxnSp>
        <p:nvCxnSpPr>
          <p:cNvPr id="67" name="Straight Arrow Connector 66"/>
          <p:cNvCxnSpPr>
            <a:stCxn id="68" idx="0"/>
          </p:cNvCxnSpPr>
          <p:nvPr/>
        </p:nvCxnSpPr>
        <p:spPr>
          <a:xfrm rot="5400000" flipH="1" flipV="1">
            <a:off x="5632854" y="4489855"/>
            <a:ext cx="1221590" cy="12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5536413" y="5164944"/>
            <a:ext cx="1285884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822960">
              <a:lnSpc>
                <a:spcPct val="9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rPr>
              <a:t>224.1.2.5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1711617" cy="2133600"/>
          </a:xfrm>
          <a:prstGeom prst="rect">
            <a:avLst/>
          </a:prstGeom>
          <a:noFill/>
        </p:spPr>
      </p:pic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0" y="1981200"/>
            <a:ext cx="7315200" cy="4495800"/>
          </a:xfrm>
        </p:spPr>
        <p:txBody>
          <a:bodyPr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Policy: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Permits data center operators to selectively enable and control IPMC.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Transparency: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Standard IPMC interface to user, standard IGMP interface to network.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 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Scalability: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Uses IPMC when possible, otherwise point-to-point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unicast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      </a:t>
            </a:r>
            <a:endParaRPr lang="en-US" sz="2800" dirty="0" smtClean="0"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b="1" i="1" dirty="0" smtClean="0">
              <a:solidFill>
                <a:srgbClr val="000000"/>
              </a:solidFill>
              <a:latin typeface="+mj-lt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Robustness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Distributed, fault-tolerant service.</a:t>
            </a:r>
            <a:endParaRPr lang="en-US" sz="2400" dirty="0">
              <a:latin typeface="+mj-lt"/>
            </a:endParaRP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Dr. Multicast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sets</a:t>
            </a:r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6553200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8305800" cy="2057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Def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i="1" dirty="0" smtClean="0"/>
              <a:t>Exchange information </a:t>
            </a:r>
            <a:r>
              <a:rPr lang="fr-FR" i="1" dirty="0" err="1" smtClean="0"/>
              <a:t>with</a:t>
            </a:r>
            <a:r>
              <a:rPr lang="fr-FR" i="1" dirty="0" smtClean="0"/>
              <a:t> a </a:t>
            </a:r>
            <a:r>
              <a:rPr lang="fr-FR" i="1" dirty="0" err="1" smtClean="0"/>
              <a:t>random</a:t>
            </a:r>
            <a:r>
              <a:rPr lang="fr-FR" i="1" dirty="0" smtClean="0"/>
              <a:t> </a:t>
            </a:r>
            <a:r>
              <a:rPr lang="fr-FR" i="1" dirty="0" err="1" smtClean="0"/>
              <a:t>node</a:t>
            </a:r>
            <a:r>
              <a:rPr lang="fr-FR" i="1" dirty="0" smtClean="0"/>
              <a:t> once per round.</a:t>
            </a:r>
          </a:p>
          <a:p>
            <a:r>
              <a:rPr lang="fr-FR" dirty="0" smtClean="0"/>
              <a:t>Has </a:t>
            </a:r>
            <a:r>
              <a:rPr lang="fr-FR" dirty="0" err="1" smtClean="0"/>
              <a:t>appealing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Bounded</a:t>
            </a:r>
            <a:r>
              <a:rPr lang="fr-FR" dirty="0" smtClean="0"/>
              <a:t> network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Scalable</a:t>
            </a:r>
            <a:r>
              <a:rPr lang="fr-FR" dirty="0" smtClean="0"/>
              <a:t> in group size.</a:t>
            </a:r>
          </a:p>
          <a:p>
            <a:pPr lvl="1"/>
            <a:r>
              <a:rPr lang="fr-FR" dirty="0" err="1" smtClean="0"/>
              <a:t>Robust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Simple to code.</a:t>
            </a:r>
            <a:endParaRPr lang="fr-FR" dirty="0" smtClean="0"/>
          </a:p>
          <a:p>
            <a:r>
              <a:rPr lang="fr-FR" dirty="0" err="1" smtClean="0"/>
              <a:t>When</a:t>
            </a:r>
            <a:r>
              <a:rPr lang="fr-FR" dirty="0" smtClean="0"/>
              <a:t> # of groups </a:t>
            </a:r>
            <a:r>
              <a:rPr lang="fr-FR" dirty="0" err="1" smtClean="0"/>
              <a:t>scales</a:t>
            </a:r>
            <a:r>
              <a:rPr lang="fr-FR" dirty="0" smtClean="0"/>
              <a:t> up, </a:t>
            </a:r>
            <a:r>
              <a:rPr lang="fr-FR" dirty="0" err="1" smtClean="0"/>
              <a:t>lose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124200"/>
            <a:ext cx="3810000" cy="381000"/>
          </a:xfrm>
          <a:prstGeom prst="rect">
            <a:avLst/>
          </a:prstGeom>
          <a:solidFill>
            <a:srgbClr val="C00000">
              <a:alpha val="29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20106179">
            <a:off x="7050145" y="3226851"/>
            <a:ext cx="1140134" cy="2959534"/>
          </a:xfrm>
          <a:prstGeom prst="arc">
            <a:avLst>
              <a:gd name="adj1" fmla="val 16414046"/>
              <a:gd name="adj2" fmla="val 3971204"/>
            </a:avLst>
          </a:prstGeom>
          <a:ln w="476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7019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Platform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8227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a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Random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by </a:t>
            </a:r>
            <a:r>
              <a:rPr lang="en-US" sz="3900" dirty="0" err="1" smtClean="0">
                <a:solidFill>
                  <a:srgbClr val="000000"/>
                </a:solidFill>
                <a:latin typeface="Verdana" pitchFamily="34" charset="0"/>
              </a:rPr>
              <a:t>Unicast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7593828" y="1307291"/>
            <a:ext cx="450059" cy="3793358"/>
            <a:chOff x="8437586" y="1452546"/>
            <a:chExt cx="500066" cy="4214842"/>
          </a:xfrm>
        </p:grpSpPr>
        <p:sp>
          <p:nvSpPr>
            <p:cNvPr id="10" name="Oval 9"/>
            <p:cNvSpPr/>
            <p:nvPr/>
          </p:nvSpPr>
          <p:spPr>
            <a:xfrm>
              <a:off x="8437586" y="1452546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37586" y="2309802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37586" y="4238628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37586" y="5167322"/>
              <a:ext cx="500066" cy="500066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292996" y="1532321"/>
            <a:ext cx="6300832" cy="3343298"/>
            <a:chOff x="1436662" y="1702579"/>
            <a:chExt cx="7000924" cy="3714776"/>
          </a:xfrm>
        </p:grpSpPr>
        <p:cxnSp>
          <p:nvCxnSpPr>
            <p:cNvPr id="67" name="Straight Arrow Connector 66"/>
            <p:cNvCxnSpPr>
              <a:stCxn id="8" idx="6"/>
              <a:endCxn id="10" idx="2"/>
            </p:cNvCxnSpPr>
            <p:nvPr/>
          </p:nvCxnSpPr>
          <p:spPr>
            <a:xfrm flipV="1">
              <a:off x="1436662" y="1702579"/>
              <a:ext cx="7000924" cy="19288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8" idx="6"/>
              <a:endCxn id="11" idx="2"/>
            </p:cNvCxnSpPr>
            <p:nvPr/>
          </p:nvCxnSpPr>
          <p:spPr>
            <a:xfrm flipV="1">
              <a:off x="1436662" y="2559835"/>
              <a:ext cx="7000924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" idx="6"/>
              <a:endCxn id="12" idx="2"/>
            </p:cNvCxnSpPr>
            <p:nvPr/>
          </p:nvCxnSpPr>
          <p:spPr>
            <a:xfrm>
              <a:off x="1436662" y="3631405"/>
              <a:ext cx="7000924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8" idx="6"/>
              <a:endCxn id="13" idx="2"/>
            </p:cNvCxnSpPr>
            <p:nvPr/>
          </p:nvCxnSpPr>
          <p:spPr>
            <a:xfrm>
              <a:off x="1436662" y="3631405"/>
              <a:ext cx="7000924" cy="1785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46E-6 3.0936E-6 L 0.82232 -0.425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2185 -0.277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1482 -0.0131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81482 0.128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Incremental</a:t>
            </a:r>
            <a:r>
              <a:rPr lang="fr-FR" dirty="0" smtClean="0"/>
              <a:t> updates.</a:t>
            </a:r>
          </a:p>
          <a:p>
            <a:pPr lvl="1"/>
            <a:r>
              <a:rPr lang="fr-FR" dirty="0" smtClean="0"/>
              <a:t>Few </a:t>
            </a:r>
            <a:r>
              <a:rPr lang="fr-FR" dirty="0" err="1" smtClean="0"/>
              <a:t>bytes</a:t>
            </a:r>
            <a:r>
              <a:rPr lang="fr-FR" dirty="0" smtClean="0"/>
              <a:t> hash of </a:t>
            </a:r>
            <a:r>
              <a:rPr lang="fr-FR" dirty="0" err="1" smtClean="0"/>
              <a:t>actual</a:t>
            </a:r>
            <a:r>
              <a:rPr lang="fr-FR" dirty="0" smtClean="0"/>
              <a:t> information.</a:t>
            </a:r>
            <a:endParaRPr lang="fr-FR" dirty="0" smtClean="0"/>
          </a:p>
          <a:p>
            <a:r>
              <a:rPr lang="fr-FR" dirty="0" err="1" smtClean="0"/>
              <a:t>Packet</a:t>
            </a:r>
            <a:r>
              <a:rPr lang="fr-FR" dirty="0" smtClean="0"/>
              <a:t> size </a:t>
            </a:r>
            <a:r>
              <a:rPr lang="fr-FR" dirty="0" err="1" smtClean="0"/>
              <a:t>below</a:t>
            </a:r>
            <a:r>
              <a:rPr lang="fr-FR" dirty="0" smtClean="0"/>
              <a:t> MTU </a:t>
            </a:r>
            <a:r>
              <a:rPr lang="fr-FR" dirty="0" err="1" smtClean="0"/>
              <a:t>irrelevant</a:t>
            </a:r>
            <a:r>
              <a:rPr lang="fr-FR" dirty="0" smtClean="0"/>
              <a:t>.</a:t>
            </a:r>
          </a:p>
          <a:p>
            <a:pPr lvl="1"/>
            <a:r>
              <a:rPr lang="fr-FR" i="1" dirty="0" err="1" smtClean="0"/>
              <a:t>Stack</a:t>
            </a:r>
            <a:r>
              <a:rPr lang="fr-FR" i="1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in a </a:t>
            </a:r>
            <a:r>
              <a:rPr lang="fr-FR" dirty="0" err="1" smtClean="0"/>
              <a:t>packet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</a:t>
            </a:r>
            <a:r>
              <a:rPr lang="fr-FR" dirty="0" err="1" smtClean="0"/>
              <a:t>indirectly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Uninterested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to an </a:t>
            </a:r>
            <a:r>
              <a:rPr lang="fr-FR" dirty="0" err="1" smtClean="0"/>
              <a:t>interested</a:t>
            </a:r>
            <a:r>
              <a:rPr lang="fr-FR" dirty="0" smtClean="0"/>
              <a:t> one.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Observations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</a:t>
            </a:r>
            <a:r>
              <a:rPr lang="fr-FR" dirty="0" err="1" smtClean="0"/>
              <a:t>picked</a:t>
            </a:r>
            <a:r>
              <a:rPr lang="fr-FR" dirty="0" smtClean="0"/>
              <a:t> </a:t>
            </a:r>
            <a:r>
              <a:rPr lang="fr-FR" dirty="0" err="1" smtClean="0"/>
              <a:t>uniformly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Random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r>
              <a:rPr lang="fr-CA" dirty="0" smtClean="0">
                <a:solidFill>
                  <a:srgbClr val="42607C"/>
                </a:solidFill>
              </a:rPr>
              <a:t> w. </a:t>
            </a:r>
            <a:r>
              <a:rPr lang="fr-CA" dirty="0" err="1" smtClean="0">
                <a:solidFill>
                  <a:srgbClr val="42607C"/>
                </a:solidFill>
              </a:rPr>
              <a:t>stacking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biased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group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Compute</a:t>
            </a:r>
            <a:r>
              <a:rPr lang="fr-FR" dirty="0" smtClean="0"/>
              <a:t> the </a:t>
            </a:r>
            <a:r>
              <a:rPr lang="fr-FR" i="1" dirty="0" smtClean="0"/>
              <a:t>utility</a:t>
            </a:r>
            <a:r>
              <a:rPr lang="fr-FR" dirty="0" smtClean="0"/>
              <a:t> of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infecting</a:t>
            </a:r>
            <a:r>
              <a:rPr lang="fr-FR" dirty="0" smtClean="0"/>
              <a:t> an </a:t>
            </a:r>
            <a:r>
              <a:rPr lang="fr-FR" dirty="0" err="1" smtClean="0"/>
              <a:t>uninfected</a:t>
            </a:r>
            <a:r>
              <a:rPr lang="fr-FR" dirty="0" smtClean="0"/>
              <a:t> host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 group.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 utility.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</a:t>
            </a:r>
            <a:r>
              <a:rPr lang="fr-CA" dirty="0" err="1" smtClean="0">
                <a:solidFill>
                  <a:srgbClr val="42607C"/>
                </a:solidFill>
              </a:rPr>
              <a:t>Heuristic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Recipient</a:t>
            </a:r>
            <a:r>
              <a:rPr lang="fr-FR" b="1" dirty="0" smtClean="0"/>
              <a:t>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i="1" dirty="0" smtClean="0"/>
              <a:t>d </a:t>
            </a:r>
            <a:r>
              <a:rPr lang="fr-FR" dirty="0" err="1" smtClean="0"/>
              <a:t>biased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group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Content </a:t>
            </a:r>
            <a:r>
              <a:rPr lang="fr-FR" b="1" dirty="0" err="1" smtClean="0"/>
              <a:t>selection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Compute</a:t>
            </a:r>
            <a:r>
              <a:rPr lang="fr-FR" dirty="0" smtClean="0"/>
              <a:t> the </a:t>
            </a:r>
            <a:r>
              <a:rPr lang="fr-FR" i="1" dirty="0" smtClean="0"/>
              <a:t>utility</a:t>
            </a:r>
            <a:r>
              <a:rPr lang="fr-FR" dirty="0" smtClean="0"/>
              <a:t> of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i="1" dirty="0" smtClean="0"/>
              <a:t>r</a:t>
            </a:r>
            <a:r>
              <a:rPr lang="fr-FR" dirty="0" smtClean="0"/>
              <a:t> </a:t>
            </a:r>
            <a:r>
              <a:rPr lang="fr-FR" dirty="0" err="1" smtClean="0"/>
              <a:t>infecting</a:t>
            </a:r>
            <a:r>
              <a:rPr lang="fr-FR" dirty="0" smtClean="0"/>
              <a:t> an </a:t>
            </a:r>
            <a:r>
              <a:rPr lang="fr-FR" dirty="0" err="1" smtClean="0"/>
              <a:t>uninfected</a:t>
            </a:r>
            <a:r>
              <a:rPr lang="fr-FR" dirty="0" smtClean="0"/>
              <a:t> host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 group.</a:t>
            </a:r>
          </a:p>
          <a:p>
            <a:pPr lvl="1"/>
            <a:r>
              <a:rPr lang="fr-FR" dirty="0" err="1" smtClean="0"/>
              <a:t>Pick</a:t>
            </a:r>
            <a:r>
              <a:rPr lang="fr-FR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to </a:t>
            </a:r>
            <a:r>
              <a:rPr lang="fr-FR" dirty="0" err="1" smtClean="0"/>
              <a:t>fill</a:t>
            </a:r>
            <a:r>
              <a:rPr lang="fr-FR" dirty="0" smtClean="0"/>
              <a:t>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 utility.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GO </a:t>
            </a:r>
            <a:r>
              <a:rPr lang="fr-CA" dirty="0" err="1" smtClean="0">
                <a:solidFill>
                  <a:srgbClr val="42607C"/>
                </a:solidFill>
              </a:rPr>
              <a:t>Heuristic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8400" y="152400"/>
            <a:ext cx="7086600" cy="43434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514600"/>
            <a:ext cx="1524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8382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990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752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381000"/>
            <a:ext cx="1676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28600"/>
            <a:ext cx="2057400" cy="19050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3601" r="25948" b="37850"/>
          <a:stretch>
            <a:fillRect/>
          </a:stretch>
        </p:blipFill>
        <p:spPr bwMode="auto">
          <a:xfrm>
            <a:off x="7391400" y="914400"/>
            <a:ext cx="442348" cy="5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4673" t="13271" r="15631" b="2991"/>
          <a:stretch>
            <a:fillRect/>
          </a:stretch>
        </p:blipFill>
        <p:spPr bwMode="auto">
          <a:xfrm>
            <a:off x="4876800" y="2819400"/>
            <a:ext cx="304800" cy="4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495800" y="3043990"/>
            <a:ext cx="381000" cy="308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5181600" y="2971800"/>
            <a:ext cx="457200" cy="72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916905" y="2245895"/>
            <a:ext cx="75799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457700" y="1790700"/>
            <a:ext cx="838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00600" y="15240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257800" y="17526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15000" y="1600200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096000" y="914400"/>
            <a:ext cx="914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1" idx="1"/>
          </p:cNvCxnSpPr>
          <p:nvPr/>
        </p:nvCxnSpPr>
        <p:spPr>
          <a:xfrm>
            <a:off x="6781800" y="685800"/>
            <a:ext cx="609600" cy="494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43200" y="5257800"/>
            <a:ext cx="5562600" cy="1143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24200" y="2743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Include </a:t>
            </a:r>
            <a:r>
              <a:rPr lang="en-US" b="1" i="1" dirty="0" smtClean="0">
                <a:latin typeface="+mj-lt"/>
              </a:rPr>
              <a:t>r ?</a:t>
            </a:r>
            <a:endParaRPr lang="en-US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205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Target group of </a:t>
            </a:r>
            <a:r>
              <a:rPr lang="en-US" b="1" i="1" dirty="0" smtClean="0">
                <a:latin typeface="+mj-lt"/>
              </a:rPr>
              <a:t>r 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981201"/>
            <a:ext cx="650778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90800" y="2209800"/>
            <a:ext cx="304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667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04268"/>
            <a:ext cx="6477000" cy="48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0"/>
            <a:ext cx="6715125" cy="49831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trace (1364 groups)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81001" y="274638"/>
            <a:ext cx="8305800" cy="1143000"/>
          </a:xfrm>
        </p:spPr>
        <p:txBody>
          <a:bodyPr/>
          <a:lstStyle/>
          <a:p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64060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</a:t>
            </a:r>
            <a:r>
              <a:rPr lang="fr-FR" dirty="0" smtClean="0"/>
              <a:t>sets.</a:t>
            </a:r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6553200" cy="21336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715000"/>
            <a:ext cx="8305800" cy="533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76400"/>
            <a:ext cx="6715125" cy="4754563"/>
          </a:xfrm>
        </p:spPr>
        <p:txBody>
          <a:bodyPr/>
          <a:lstStyle/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b="1" dirty="0" smtClean="0"/>
              <a:t>MCMD </a:t>
            </a:r>
            <a:r>
              <a:rPr lang="fr-FR" dirty="0" smtClean="0"/>
              <a:t>and </a:t>
            </a:r>
            <a:r>
              <a:rPr lang="fr-FR" b="1" dirty="0" smtClean="0"/>
              <a:t>GO</a:t>
            </a:r>
            <a:r>
              <a:rPr lang="fr-FR" dirty="0" smtClean="0"/>
              <a:t> have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</a:t>
            </a:r>
            <a:r>
              <a:rPr lang="fr-FR" dirty="0" err="1" smtClean="0"/>
              <a:t>pairwise</a:t>
            </a:r>
            <a:r>
              <a:rPr lang="fr-FR" dirty="0" smtClean="0"/>
              <a:t> </a:t>
            </a:r>
            <a:r>
              <a:rPr lang="fr-FR" dirty="0" smtClean="0"/>
              <a:t>group </a:t>
            </a:r>
            <a:r>
              <a:rPr lang="fr-FR" dirty="0" err="1" smtClean="0"/>
              <a:t>overlaps</a:t>
            </a:r>
            <a:r>
              <a:rPr lang="fr-FR" dirty="0" smtClean="0"/>
              <a:t> (</a:t>
            </a:r>
            <a:r>
              <a:rPr lang="fr-FR" i="1" dirty="0" err="1" smtClean="0"/>
              <a:t>affinity</a:t>
            </a:r>
            <a:r>
              <a:rPr lang="fr-FR" i="1" dirty="0" smtClean="0"/>
              <a:t>)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affinity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to arise in the real-world?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Affinity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4102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5486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5867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1" y="5029200"/>
            <a:ext cx="1066800" cy="10668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5867400"/>
            <a:ext cx="1219200" cy="990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5181600"/>
            <a:ext cx="1219200" cy="990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4800600"/>
            <a:ext cx="1066800" cy="9144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0" y="5867400"/>
            <a:ext cx="990600" cy="990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838200" cy="9144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6248400"/>
            <a:ext cx="762000" cy="609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66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5334000"/>
          </a:xfrm>
        </p:spPr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in a ``group’’ ?</a:t>
            </a:r>
          </a:p>
          <a:p>
            <a:r>
              <a:rPr lang="fr-FR" dirty="0" smtClean="0"/>
              <a:t>Social:</a:t>
            </a:r>
          </a:p>
          <a:p>
            <a:pPr lvl="1"/>
            <a:r>
              <a:rPr lang="fr-FR" dirty="0" smtClean="0"/>
              <a:t>Yahoo! Groups</a:t>
            </a:r>
          </a:p>
          <a:p>
            <a:pPr lvl="1"/>
            <a:r>
              <a:rPr lang="fr-FR" dirty="0" smtClean="0"/>
              <a:t>Amazon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err="1" smtClean="0"/>
              <a:t>Wikipedia</a:t>
            </a:r>
            <a:r>
              <a:rPr lang="fr-FR" dirty="0" smtClean="0"/>
              <a:t> Edits</a:t>
            </a:r>
          </a:p>
          <a:p>
            <a:pPr lvl="1"/>
            <a:r>
              <a:rPr lang="fr-FR" dirty="0" err="1" smtClean="0"/>
              <a:t>LiveJournal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 smtClean="0"/>
          </a:p>
          <a:p>
            <a:pPr lvl="1"/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r>
              <a:rPr lang="fr-FR" dirty="0" smtClean="0"/>
              <a:t>Systems:</a:t>
            </a:r>
          </a:p>
          <a:p>
            <a:pPr lvl="1"/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endParaRPr lang="fr-FR" dirty="0" smtClean="0"/>
          </a:p>
          <a:p>
            <a:pPr lvl="1"/>
            <a:r>
              <a:rPr lang="fr-FR" b="1" i="1" dirty="0" err="1" smtClean="0"/>
              <a:t>Hierarchy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Data </a:t>
            </a:r>
            <a:r>
              <a:rPr lang="fr-CA" dirty="0" smtClean="0">
                <a:solidFill>
                  <a:srgbClr val="42607C"/>
                </a:solidFill>
              </a:rPr>
              <a:t>sets/</a:t>
            </a:r>
            <a:r>
              <a:rPr lang="fr-CA" dirty="0" err="1" smtClean="0">
                <a:solidFill>
                  <a:srgbClr val="42607C"/>
                </a:solidFill>
              </a:rPr>
              <a:t>models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667000"/>
            <a:ext cx="1295400" cy="1682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Users            Groups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>
            <a:off x="6886591" y="4457707"/>
            <a:ext cx="707236" cy="385765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6886591" y="4071944"/>
            <a:ext cx="707236" cy="385763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886591" y="1885940"/>
            <a:ext cx="707236" cy="417912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6886591" y="1532322"/>
            <a:ext cx="707236" cy="353618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1292996" y="1885939"/>
            <a:ext cx="5593595" cy="13501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>
            <a:off x="1292996" y="3236117"/>
            <a:ext cx="5657890" cy="1221590"/>
          </a:xfrm>
          <a:prstGeom prst="bentConnector3">
            <a:avLst>
              <a:gd name="adj1" fmla="val 506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6177"/>
            <a:ext cx="723310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49 -0.3152 L 0.63432 -0.31145 L 0.63292 -0.37148 L 0.80638 -0.40359 " pathEditMode="relative" rAng="0" ptsTypes="AAAAAA">
                                      <p:cBhvr>
                                        <p:cTn id="20" dur="3000" fill="hold"/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49 -0.3152 L 0.63432 -0.31145 L 0.63479 -0.25725 L 0.80638 -0.26287 " pathEditMode="relative" rAng="0" ptsTypes="AAAAAA">
                                      <p:cBhvr>
                                        <p:cTn id="2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1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959 0.05232 L 0.64323 0.05045 L 0.64886 -0.01147 L 0.80497 -0.0565 " pathEditMode="relative" rAng="0" ptsTypes="AAAAAA">
                                      <p:cBhvr>
                                        <p:cTn id="2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666E-6 1.61142E-6 L 0.32209 -0.11632 L 0.32959 0.05232 L 0.64323 0.05045 L 0.64323 0.1011 L 0.8106 0.08985 " pathEditMode="relative" rAng="0" ptsTypes="AAAAAA">
                                      <p:cBhvr>
                                        <p:cTn id="2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r>
              <a:rPr lang="fr-FR" dirty="0" smtClean="0"/>
              <a:t>User and group </a:t>
            </a:r>
            <a:r>
              <a:rPr lang="fr-FR" dirty="0" err="1" smtClean="0"/>
              <a:t>degree</a:t>
            </a:r>
            <a:r>
              <a:rPr lang="fr-FR" dirty="0" smtClean="0"/>
              <a:t> distributions </a:t>
            </a:r>
            <a:r>
              <a:rPr lang="fr-FR" dirty="0" err="1" smtClean="0"/>
              <a:t>appear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smtClean="0"/>
              <a:t>power-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Power-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distributions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modeled</a:t>
            </a:r>
            <a:r>
              <a:rPr lang="fr-FR" dirty="0" smtClean="0"/>
              <a:t> by </a:t>
            </a:r>
            <a:r>
              <a:rPr lang="fr-FR" i="1" dirty="0" err="1" smtClean="0"/>
              <a:t>p</a:t>
            </a:r>
            <a:r>
              <a:rPr lang="fr-FR" i="1" dirty="0" err="1" smtClean="0"/>
              <a:t>referential</a:t>
            </a:r>
            <a:r>
              <a:rPr lang="fr-FR" i="1" dirty="0" smtClean="0"/>
              <a:t> </a:t>
            </a:r>
            <a:r>
              <a:rPr lang="fr-FR" i="1" dirty="0" err="1" smtClean="0"/>
              <a:t>attachment</a:t>
            </a:r>
            <a:r>
              <a:rPr lang="fr-FR" i="1" dirty="0" smtClean="0"/>
              <a:t>.</a:t>
            </a:r>
            <a:endParaRPr lang="fr-FR" dirty="0" smtClean="0"/>
          </a:p>
          <a:p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</a:t>
            </a:r>
            <a:r>
              <a:rPr lang="fr-FR" dirty="0" smtClean="0"/>
              <a:t>model:</a:t>
            </a:r>
          </a:p>
          <a:p>
            <a:pPr lvl="1"/>
            <a:r>
              <a:rPr lang="fr-FR" dirty="0" err="1" smtClean="0"/>
              <a:t>Preferential</a:t>
            </a:r>
            <a:r>
              <a:rPr lang="fr-FR" dirty="0" smtClean="0"/>
              <a:t> </a:t>
            </a:r>
            <a:r>
              <a:rPr lang="fr-FR" dirty="0" err="1" smtClean="0"/>
              <a:t>attachment</a:t>
            </a:r>
            <a:r>
              <a:rPr lang="fr-FR" dirty="0" smtClean="0"/>
              <a:t> for bipartite graphs.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Social data sets</a:t>
            </a:r>
            <a:endParaRPr lang="fr-FR" dirty="0" smtClean="0">
              <a:solidFill>
                <a:srgbClr val="42607C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581400" y="5486399"/>
            <a:ext cx="381000" cy="1143000"/>
            <a:chOff x="3124200" y="5029200"/>
            <a:chExt cx="381000" cy="1143000"/>
          </a:xfrm>
        </p:grpSpPr>
        <p:cxnSp>
          <p:nvCxnSpPr>
            <p:cNvPr id="13" name="Straight Connector 12"/>
            <p:cNvCxnSpPr>
              <a:stCxn id="5" idx="0"/>
              <a:endCxn id="4" idx="4"/>
            </p:cNvCxnSpPr>
            <p:nvPr/>
          </p:nvCxnSpPr>
          <p:spPr>
            <a:xfrm rot="5400000" flipH="1" flipV="1">
              <a:off x="3124200" y="5600700"/>
              <a:ext cx="381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124200" y="50292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381500" y="5867399"/>
            <a:ext cx="800100" cy="762000"/>
            <a:chOff x="3924300" y="5410200"/>
            <a:chExt cx="800100" cy="762000"/>
          </a:xfrm>
        </p:grpSpPr>
        <p:cxnSp>
          <p:nvCxnSpPr>
            <p:cNvPr id="20" name="Straight Connector 19"/>
            <p:cNvCxnSpPr>
              <a:stCxn id="8" idx="1"/>
              <a:endCxn id="6" idx="4"/>
            </p:cNvCxnSpPr>
            <p:nvPr/>
          </p:nvCxnSpPr>
          <p:spPr>
            <a:xfrm rot="16200000" flipV="1">
              <a:off x="3943350" y="5391150"/>
              <a:ext cx="436796" cy="474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3434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4516204" y="5811603"/>
            <a:ext cx="1274996" cy="817796"/>
            <a:chOff x="4059004" y="5354404"/>
            <a:chExt cx="1274996" cy="817796"/>
          </a:xfrm>
        </p:grpSpPr>
        <p:cxnSp>
          <p:nvCxnSpPr>
            <p:cNvPr id="27" name="Straight Connector 26"/>
            <p:cNvCxnSpPr>
              <a:stCxn id="9" idx="1"/>
              <a:endCxn id="6" idx="5"/>
            </p:cNvCxnSpPr>
            <p:nvPr/>
          </p:nvCxnSpPr>
          <p:spPr>
            <a:xfrm rot="16200000" flipV="1">
              <a:off x="4287604" y="5125804"/>
              <a:ext cx="492592" cy="9497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9530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4191000" y="5486399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3790950" y="5792553"/>
            <a:ext cx="436796" cy="474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1"/>
          <p:cNvGrpSpPr/>
          <p:nvPr/>
        </p:nvGrpSpPr>
        <p:grpSpPr>
          <a:xfrm>
            <a:off x="3906604" y="5811603"/>
            <a:ext cx="665396" cy="817796"/>
            <a:chOff x="3449404" y="5354404"/>
            <a:chExt cx="665396" cy="817796"/>
          </a:xfrm>
        </p:grpSpPr>
        <p:sp>
          <p:nvSpPr>
            <p:cNvPr id="7" name="Oval 6"/>
            <p:cNvSpPr/>
            <p:nvPr/>
          </p:nvSpPr>
          <p:spPr>
            <a:xfrm>
              <a:off x="3733800" y="5791200"/>
              <a:ext cx="381000" cy="381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7" idx="1"/>
              <a:endCxn id="4" idx="5"/>
            </p:cNvCxnSpPr>
            <p:nvPr/>
          </p:nvCxnSpPr>
          <p:spPr>
            <a:xfrm rot="16200000" flipV="1">
              <a:off x="3373204" y="5430604"/>
              <a:ext cx="492592" cy="3401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0"/>
          <p:cNvGrpSpPr/>
          <p:nvPr/>
        </p:nvGrpSpPr>
        <p:grpSpPr>
          <a:xfrm>
            <a:off x="4800600" y="5486399"/>
            <a:ext cx="665396" cy="817796"/>
            <a:chOff x="4343400" y="5029200"/>
            <a:chExt cx="665396" cy="817796"/>
          </a:xfrm>
        </p:grpSpPr>
        <p:sp>
          <p:nvSpPr>
            <p:cNvPr id="35" name="Oval 34"/>
            <p:cNvSpPr/>
            <p:nvPr/>
          </p:nvSpPr>
          <p:spPr>
            <a:xfrm>
              <a:off x="4343400" y="50292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>
              <a:stCxn id="35" idx="5"/>
              <a:endCxn id="9" idx="1"/>
            </p:cNvCxnSpPr>
            <p:nvPr/>
          </p:nvCxnSpPr>
          <p:spPr>
            <a:xfrm rot="16200000" flipH="1">
              <a:off x="4592404" y="5430604"/>
              <a:ext cx="492592" cy="340192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514600" y="5410200"/>
            <a:ext cx="106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Groups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Users</a:t>
            </a: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  </a:t>
            </a:r>
            <a:endParaRPr lang="en-US" b="1" dirty="0">
              <a:latin typeface="+mj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756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715125" cy="4525963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r>
              <a:rPr lang="fr-FR" dirty="0" smtClean="0"/>
              <a:t> has </a:t>
            </a:r>
            <a:r>
              <a:rPr lang="fr-FR" dirty="0" err="1" smtClean="0"/>
              <a:t>remarkable</a:t>
            </a:r>
            <a:r>
              <a:rPr lang="fr-FR" dirty="0" smtClean="0"/>
              <a:t> structure!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Typical</a:t>
            </a:r>
            <a:r>
              <a:rPr lang="fr-FR" dirty="0" smtClean="0"/>
              <a:t> for real-world </a:t>
            </a:r>
            <a:r>
              <a:rPr lang="fr-FR" dirty="0" err="1" smtClean="0"/>
              <a:t>systems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smtClean="0"/>
              <a:t>data point.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Systems Data Set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71350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715125" cy="2514600"/>
          </a:xfrm>
        </p:spPr>
        <p:txBody>
          <a:bodyPr/>
          <a:lstStyle/>
          <a:p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tend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hierarchically</a:t>
            </a:r>
            <a:r>
              <a:rPr lang="fr-FR" dirty="0" smtClean="0"/>
              <a:t> </a:t>
            </a:r>
            <a:r>
              <a:rPr lang="fr-FR" dirty="0" err="1" smtClean="0"/>
              <a:t>structured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Hierarchy</a:t>
            </a:r>
            <a:r>
              <a:rPr lang="fr-FR" b="1" dirty="0" smtClean="0"/>
              <a:t> </a:t>
            </a:r>
            <a:r>
              <a:rPr lang="fr-FR" b="1" dirty="0" smtClean="0"/>
              <a:t>model</a:t>
            </a:r>
            <a:endParaRPr lang="fr-FR" dirty="0" smtClean="0"/>
          </a:p>
          <a:p>
            <a:pPr lvl="1"/>
            <a:r>
              <a:rPr lang="fr-FR" dirty="0" err="1" smtClean="0"/>
              <a:t>Motivated</a:t>
            </a:r>
            <a:r>
              <a:rPr lang="fr-FR" dirty="0" smtClean="0"/>
              <a:t> by Live </a:t>
            </a:r>
            <a:r>
              <a:rPr lang="fr-FR" dirty="0" err="1" smtClean="0"/>
              <a:t>Objects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Systems Data Set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3962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5" idx="5"/>
            <a:endCxn id="8" idx="1"/>
          </p:cNvCxnSpPr>
          <p:nvPr/>
        </p:nvCxnSpPr>
        <p:spPr>
          <a:xfrm rot="16200000" flipH="1">
            <a:off x="4478104" y="4249504"/>
            <a:ext cx="568792" cy="644992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29200" y="4800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8" idx="5"/>
            <a:endCxn id="10" idx="0"/>
          </p:cNvCxnSpPr>
          <p:nvPr/>
        </p:nvCxnSpPr>
        <p:spPr>
          <a:xfrm rot="16200000" flipH="1">
            <a:off x="5373454" y="5106754"/>
            <a:ext cx="436796" cy="474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8" idx="3"/>
            <a:endCxn id="11" idx="0"/>
          </p:cNvCxnSpPr>
          <p:nvPr/>
        </p:nvCxnSpPr>
        <p:spPr>
          <a:xfrm rot="5400000">
            <a:off x="4781550" y="5259154"/>
            <a:ext cx="436796" cy="1700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22" idx="7"/>
          </p:cNvCxnSpPr>
          <p:nvPr/>
        </p:nvCxnSpPr>
        <p:spPr>
          <a:xfrm rot="5400000">
            <a:off x="3639904" y="4325704"/>
            <a:ext cx="568792" cy="492592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52800" y="4800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stCxn id="22" idx="5"/>
            <a:endCxn id="24" idx="0"/>
          </p:cNvCxnSpPr>
          <p:nvPr/>
        </p:nvCxnSpPr>
        <p:spPr>
          <a:xfrm rot="16200000" flipH="1">
            <a:off x="3582754" y="5221054"/>
            <a:ext cx="436796" cy="2462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338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819400" y="5562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>
            <a:stCxn id="22" idx="3"/>
            <a:endCxn id="25" idx="0"/>
          </p:cNvCxnSpPr>
          <p:nvPr/>
        </p:nvCxnSpPr>
        <p:spPr>
          <a:xfrm rot="5400000">
            <a:off x="2990850" y="5144854"/>
            <a:ext cx="436796" cy="3986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5"/>
            <a:endCxn id="34" idx="0"/>
          </p:cNvCxnSpPr>
          <p:nvPr/>
        </p:nvCxnSpPr>
        <p:spPr>
          <a:xfrm rot="16200000" flipH="1">
            <a:off x="5830654" y="6021154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67400" y="6248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410200" y="6248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stCxn id="10" idx="3"/>
            <a:endCxn id="35" idx="0"/>
          </p:cNvCxnSpPr>
          <p:nvPr/>
        </p:nvCxnSpPr>
        <p:spPr>
          <a:xfrm rot="5400000">
            <a:off x="5467350" y="6021154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6" idx="0"/>
          </p:cNvCxnSpPr>
          <p:nvPr/>
        </p:nvCxnSpPr>
        <p:spPr>
          <a:xfrm rot="16200000" flipH="1">
            <a:off x="4895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9325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753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/>
          <p:cNvCxnSpPr>
            <a:endCxn id="57" idx="0"/>
          </p:cNvCxnSpPr>
          <p:nvPr/>
        </p:nvCxnSpPr>
        <p:spPr>
          <a:xfrm rot="5400000">
            <a:off x="4532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0" idx="0"/>
          </p:cNvCxnSpPr>
          <p:nvPr/>
        </p:nvCxnSpPr>
        <p:spPr>
          <a:xfrm rot="16200000" flipH="1">
            <a:off x="2990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0275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5703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>
            <a:endCxn id="61" idx="0"/>
          </p:cNvCxnSpPr>
          <p:nvPr/>
        </p:nvCxnSpPr>
        <p:spPr>
          <a:xfrm rot="5400000">
            <a:off x="2627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4" idx="0"/>
          </p:cNvCxnSpPr>
          <p:nvPr/>
        </p:nvCxnSpPr>
        <p:spPr>
          <a:xfrm rot="16200000" flipH="1">
            <a:off x="39052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9419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484796" y="6227996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 rot="5400000">
            <a:off x="35419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3582754" y="5221054"/>
            <a:ext cx="436796" cy="2462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990850" y="5144854"/>
            <a:ext cx="436796" cy="3986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9908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6275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3905250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570396" y="4800600"/>
            <a:ext cx="1752600" cy="1808396"/>
            <a:chOff x="3103796" y="4800600"/>
            <a:chExt cx="1752600" cy="1808396"/>
          </a:xfrm>
        </p:grpSpPr>
        <p:sp>
          <p:nvSpPr>
            <p:cNvPr id="70" name="Oval 69"/>
            <p:cNvSpPr/>
            <p:nvPr/>
          </p:nvSpPr>
          <p:spPr>
            <a:xfrm>
              <a:off x="3886200" y="4800600"/>
              <a:ext cx="381000" cy="381000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267200" y="55626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352800" y="5562600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35609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1037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44753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4018196" y="6227996"/>
              <a:ext cx="381000" cy="381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2" name="Straight Connector 81"/>
          <p:cNvCxnSpPr/>
          <p:nvPr/>
        </p:nvCxnSpPr>
        <p:spPr>
          <a:xfrm rot="5400000">
            <a:off x="3541946" y="6000750"/>
            <a:ext cx="360596" cy="93896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410200" y="5562600"/>
            <a:ext cx="838200" cy="1066800"/>
            <a:chOff x="7086600" y="5486400"/>
            <a:chExt cx="838200" cy="1066800"/>
          </a:xfrm>
        </p:grpSpPr>
        <p:sp>
          <p:nvSpPr>
            <p:cNvPr id="86" name="Oval 85"/>
            <p:cNvSpPr/>
            <p:nvPr/>
          </p:nvSpPr>
          <p:spPr>
            <a:xfrm>
              <a:off x="7315200" y="5486400"/>
              <a:ext cx="381000" cy="381000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5"/>
              <a:endCxn id="88" idx="0"/>
            </p:cNvCxnSpPr>
            <p:nvPr/>
          </p:nvCxnSpPr>
          <p:spPr>
            <a:xfrm rot="16200000" flipH="1">
              <a:off x="7507054" y="5944954"/>
              <a:ext cx="360596" cy="93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7543800" y="6172200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7086600" y="6172200"/>
              <a:ext cx="381000" cy="381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>
              <a:stCxn id="86" idx="3"/>
              <a:endCxn id="89" idx="0"/>
            </p:cNvCxnSpPr>
            <p:nvPr/>
          </p:nvCxnSpPr>
          <p:spPr>
            <a:xfrm rot="5400000">
              <a:off x="7143750" y="5944954"/>
              <a:ext cx="360596" cy="93896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172200" y="3733800"/>
            <a:ext cx="2971800" cy="1938992"/>
            <a:chOff x="6172200" y="3733800"/>
            <a:chExt cx="2971800" cy="1938992"/>
          </a:xfrm>
        </p:grpSpPr>
        <p:sp>
          <p:nvSpPr>
            <p:cNvPr id="92" name="Rectangle 91"/>
            <p:cNvSpPr/>
            <p:nvPr/>
          </p:nvSpPr>
          <p:spPr>
            <a:xfrm>
              <a:off x="6172200" y="3733800"/>
              <a:ext cx="2971800" cy="19389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2400" b="1" dirty="0" err="1" smtClean="0">
                  <a:latin typeface="+mj-lt"/>
                </a:rPr>
                <a:t>Thm</a:t>
              </a:r>
              <a:r>
                <a:rPr lang="fr-FR" sz="2400" b="1" dirty="0" smtClean="0">
                  <a:latin typeface="+mj-lt"/>
                </a:rPr>
                <a:t>:</a:t>
              </a:r>
              <a:r>
                <a:rPr lang="fr-FR" sz="2400" dirty="0" smtClean="0">
                  <a:latin typeface="+mj-lt"/>
                </a:rPr>
                <a:t> </a:t>
              </a:r>
              <a:r>
                <a:rPr lang="fr-FR" sz="2400" dirty="0" err="1" smtClean="0">
                  <a:latin typeface="+mj-lt"/>
                </a:rPr>
                <a:t>Expect</a:t>
              </a:r>
              <a:r>
                <a:rPr lang="fr-FR" sz="2400" dirty="0" smtClean="0">
                  <a:latin typeface="+mj-lt"/>
                </a:rPr>
                <a:t> a pair of </a:t>
              </a:r>
              <a:r>
                <a:rPr lang="fr-FR" sz="2400" dirty="0" err="1" smtClean="0">
                  <a:latin typeface="+mj-lt"/>
                </a:rPr>
                <a:t>users</a:t>
              </a:r>
              <a:r>
                <a:rPr lang="fr-FR" sz="2400" dirty="0" smtClean="0">
                  <a:latin typeface="+mj-lt"/>
                </a:rPr>
                <a:t> to </a:t>
              </a:r>
              <a:r>
                <a:rPr lang="fr-FR" sz="2400" dirty="0" err="1" smtClean="0">
                  <a:latin typeface="+mj-lt"/>
                </a:rPr>
                <a:t>overlap</a:t>
              </a:r>
              <a:r>
                <a:rPr lang="fr-FR" sz="2400" dirty="0" smtClean="0">
                  <a:latin typeface="+mj-lt"/>
                </a:rPr>
                <a:t> in</a:t>
              </a:r>
            </a:p>
            <a:p>
              <a:endParaRPr lang="fr-FR" sz="2400" dirty="0" smtClean="0">
                <a:latin typeface="+mj-lt"/>
              </a:endParaRPr>
            </a:p>
            <a:p>
              <a:endParaRPr lang="fr-FR" sz="2400" dirty="0" smtClean="0">
                <a:latin typeface="+mj-lt"/>
              </a:endParaRPr>
            </a:p>
            <a:p>
              <a:r>
                <a:rPr lang="fr-FR" sz="2400" dirty="0" smtClean="0">
                  <a:latin typeface="+mj-lt"/>
                </a:rPr>
                <a:t>groups .</a:t>
              </a:r>
            </a:p>
          </p:txBody>
        </p:sp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572000"/>
              <a:ext cx="1447800" cy="70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5334000"/>
          </a:xfrm>
        </p:spPr>
        <p:txBody>
          <a:bodyPr/>
          <a:lstStyle/>
          <a:p>
            <a:r>
              <a:rPr lang="fr-FR" dirty="0" smtClean="0"/>
              <a:t>Social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Yahoo! Groups</a:t>
            </a:r>
          </a:p>
          <a:p>
            <a:pPr lvl="1"/>
            <a:r>
              <a:rPr lang="fr-FR" dirty="0" smtClean="0"/>
              <a:t>Amazon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err="1" smtClean="0"/>
              <a:t>Wikipedia</a:t>
            </a:r>
            <a:r>
              <a:rPr lang="fr-FR" dirty="0" smtClean="0"/>
              <a:t> Edits</a:t>
            </a:r>
          </a:p>
          <a:p>
            <a:pPr lvl="1"/>
            <a:r>
              <a:rPr lang="fr-FR" dirty="0" err="1" smtClean="0"/>
              <a:t>LiveJournal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endParaRPr lang="fr-FR" dirty="0" smtClean="0"/>
          </a:p>
          <a:p>
            <a:pPr lvl="1"/>
            <a:r>
              <a:rPr lang="fr-FR" b="1" i="1" dirty="0" err="1" smtClean="0"/>
              <a:t>Mutual</a:t>
            </a:r>
            <a:r>
              <a:rPr lang="fr-FR" b="1" i="1" dirty="0" smtClean="0"/>
              <a:t> 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r>
              <a:rPr lang="fr-FR" dirty="0" smtClean="0"/>
              <a:t>Systems:</a:t>
            </a:r>
          </a:p>
          <a:p>
            <a:pPr lvl="1"/>
            <a:r>
              <a:rPr lang="fr-FR" dirty="0" smtClean="0"/>
              <a:t>IBM </a:t>
            </a:r>
            <a:r>
              <a:rPr lang="fr-FR" dirty="0" err="1" smtClean="0"/>
              <a:t>Websphere</a:t>
            </a:r>
            <a:endParaRPr lang="fr-FR" dirty="0" smtClean="0"/>
          </a:p>
          <a:p>
            <a:pPr lvl="1"/>
            <a:r>
              <a:rPr lang="fr-FR" b="1" i="1" dirty="0" err="1" smtClean="0"/>
              <a:t>Hierarchy</a:t>
            </a:r>
            <a:r>
              <a:rPr lang="fr-FR" b="1" i="1" dirty="0" smtClean="0"/>
              <a:t> Model</a:t>
            </a:r>
            <a:endParaRPr lang="fr-FR" b="1" i="1" dirty="0" smtClean="0"/>
          </a:p>
          <a:p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Data </a:t>
            </a:r>
            <a:r>
              <a:rPr lang="fr-CA" dirty="0" smtClean="0">
                <a:solidFill>
                  <a:srgbClr val="42607C"/>
                </a:solidFill>
              </a:rPr>
              <a:t>sets/</a:t>
            </a:r>
            <a:r>
              <a:rPr lang="fr-CA" dirty="0" err="1" smtClean="0">
                <a:solidFill>
                  <a:srgbClr val="42607C"/>
                </a:solidFill>
              </a:rPr>
              <a:t>models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667000"/>
            <a:ext cx="1295400" cy="1682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Users            Groups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 r="2381" b="2381"/>
          <a:stretch>
            <a:fillRect/>
          </a:stretch>
        </p:blipFill>
        <p:spPr bwMode="auto">
          <a:xfrm>
            <a:off x="1219200" y="2743200"/>
            <a:ext cx="3124200" cy="312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10668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Wikipedia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5"/>
          <p:cNvSpPr txBox="1">
            <a:spLocks/>
          </p:cNvSpPr>
          <p:nvPr/>
        </p:nvSpPr>
        <p:spPr bwMode="auto">
          <a:xfrm>
            <a:off x="49530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noProof="0" dirty="0" err="1" smtClean="0">
                <a:latin typeface="+mn-lt"/>
              </a:rPr>
              <a:t>LiveJournal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743200"/>
            <a:ext cx="3124200" cy="31350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381000" y="5867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Mutual Interest Model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613"/>
            <a:ext cx="3124200" cy="31350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</a:t>
            </a:r>
            <a:r>
              <a:rPr lang="fr-CA" dirty="0" err="1" smtClean="0"/>
              <a:t>similarity</a:t>
            </a:r>
            <a:endParaRPr lang="fr-FR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0" y="1905001"/>
            <a:ext cx="8229600" cy="990600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Similarity of groups </a:t>
            </a:r>
            <a:r>
              <a:rPr lang="en-US" i="1" dirty="0" err="1" smtClean="0"/>
              <a:t>j,j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5"/>
          <p:cNvSpPr txBox="1">
            <a:spLocks/>
          </p:cNvSpPr>
          <p:nvPr/>
        </p:nvSpPr>
        <p:spPr bwMode="auto">
          <a:xfrm>
            <a:off x="381000" y="5867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IBM </a:t>
            </a:r>
            <a:r>
              <a:rPr lang="en-US" sz="3200" dirty="0" err="1" smtClean="0">
                <a:latin typeface="+mn-lt"/>
              </a:rPr>
              <a:t>Websphere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5"/>
          <p:cNvSpPr txBox="1">
            <a:spLocks/>
          </p:cNvSpPr>
          <p:nvPr/>
        </p:nvSpPr>
        <p:spPr bwMode="auto">
          <a:xfrm>
            <a:off x="4953000" y="5867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Hierarchy model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32115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74976"/>
            <a:ext cx="3200400" cy="32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826" y="1828800"/>
            <a:ext cx="3788174" cy="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1868487" cy="2427288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29200" y="3330575"/>
            <a:ext cx="647700" cy="352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391399" cy="4525963"/>
          </a:xfrm>
        </p:spPr>
        <p:txBody>
          <a:bodyPr/>
          <a:lstStyle/>
          <a:p>
            <a:r>
              <a:rPr lang="fr-FR" dirty="0" smtClean="0"/>
              <a:t>Is the </a:t>
            </a:r>
            <a:r>
              <a:rPr lang="fr-FR" dirty="0" err="1" smtClean="0"/>
              <a:t>similarity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/>
              <a:t>a real </a:t>
            </a:r>
            <a:r>
              <a:rPr lang="fr-FR" dirty="0" err="1" smtClean="0"/>
              <a:t>effect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err="1" smtClean="0"/>
              <a:t>random</a:t>
            </a:r>
            <a:r>
              <a:rPr lang="fr-FR" dirty="0" smtClean="0"/>
              <a:t> graph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distributions as a </a:t>
            </a:r>
            <a:r>
              <a:rPr lang="fr-FR" i="1" dirty="0" err="1" smtClean="0"/>
              <a:t>baseline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Spokes</a:t>
            </a:r>
            <a:r>
              <a:rPr lang="fr-FR" b="1" dirty="0" smtClean="0"/>
              <a:t> model: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95862" y="4254500"/>
            <a:ext cx="647700" cy="1512888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995862" y="4470400"/>
            <a:ext cx="647700" cy="288925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995862" y="4759325"/>
            <a:ext cx="720725" cy="1511300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995862" y="4183063"/>
            <a:ext cx="647700" cy="1655762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995862" y="4398963"/>
            <a:ext cx="647700" cy="576262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995862" y="4975225"/>
            <a:ext cx="647700" cy="719138"/>
          </a:xfrm>
          <a:prstGeom prst="line">
            <a:avLst/>
          </a:prstGeom>
          <a:noFill/>
          <a:ln w="349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i="1" dirty="0" smtClean="0"/>
          </a:p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50 </a:t>
            </a:r>
            <a:r>
              <a:rPr lang="fr-FR" dirty="0" err="1" smtClean="0"/>
              <a:t>samples</a:t>
            </a:r>
            <a:r>
              <a:rPr lang="fr-FR" dirty="0" smtClean="0"/>
              <a:t> per group size pair.</a:t>
            </a:r>
            <a:endParaRPr lang="fr-FR" dirty="0" smtClean="0"/>
          </a:p>
          <a:p>
            <a:pPr>
              <a:buNone/>
            </a:pPr>
            <a:endParaRPr lang="fr-FR" sz="1400" i="1" dirty="0" smtClean="0"/>
          </a:p>
          <a:p>
            <a:endParaRPr lang="fr-FR" sz="14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581400"/>
          <a:ext cx="42672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set/model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Avg. </a:t>
                      </a:r>
                      <a:r>
                        <a:rPr lang="el-GR" sz="2000" dirty="0" smtClean="0"/>
                        <a:t>Δ</a:t>
                      </a:r>
                      <a:r>
                        <a:rPr lang="en-US" sz="2000" baseline="0" dirty="0" smtClean="0"/>
                        <a:t> 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Wikipedia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- 0.004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Amazon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0.031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Yahoo! Groups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Mutual Interest</a:t>
                      </a:r>
                      <a:r>
                        <a:rPr lang="en-US" sz="2000" baseline="0" dirty="0" smtClean="0"/>
                        <a:t>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0.006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IBM </a:t>
                      </a:r>
                      <a:r>
                        <a:rPr lang="en-US" sz="2000" dirty="0" err="1" smtClean="0"/>
                        <a:t>Websphere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0.284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Hierarchy</a:t>
                      </a:r>
                      <a:r>
                        <a:rPr lang="en-US" sz="2000" baseline="0" dirty="0" smtClean="0"/>
                        <a:t>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0.358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5257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>
          <a:xfrm>
            <a:off x="7010400" y="4038600"/>
            <a:ext cx="533400" cy="1524000"/>
          </a:xfrm>
          <a:prstGeom prst="rightBrac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4343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Looking pretty random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7244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communicatio</a:t>
            </a:r>
            <a:r>
              <a:rPr lang="en-US" dirty="0" smtClean="0"/>
              <a:t>n important, but group scalability is lacking.</a:t>
            </a:r>
          </a:p>
          <a:p>
            <a:endParaRPr lang="en-US" dirty="0" smtClean="0"/>
          </a:p>
          <a:p>
            <a:r>
              <a:rPr lang="en-US" b="1" dirty="0" smtClean="0"/>
              <a:t>Dr. Multicast </a:t>
            </a:r>
            <a:r>
              <a:rPr lang="en-US" dirty="0" smtClean="0"/>
              <a:t>harnesses IPMC in data centers.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</a:t>
            </a:r>
            <a:r>
              <a:rPr lang="en-US" dirty="0" err="1" smtClean="0"/>
              <a:t>HotNets</a:t>
            </a:r>
            <a:r>
              <a:rPr lang="en-US" dirty="0" smtClean="0"/>
              <a:t> paper + NSDI Best Poster award.</a:t>
            </a:r>
          </a:p>
          <a:p>
            <a:pPr lvl="1"/>
            <a:r>
              <a:rPr lang="en-US" dirty="0" smtClean="0"/>
              <a:t>Solution being adopted by CISCO and IBM.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678761" y="1178703"/>
            <a:ext cx="4950653" cy="4243417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Gossip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8" idx="6"/>
            <a:endCxn id="10" idx="2"/>
          </p:cNvCxnSpPr>
          <p:nvPr/>
        </p:nvCxnSpPr>
        <p:spPr>
          <a:xfrm flipV="1">
            <a:off x="1292996" y="1532322"/>
            <a:ext cx="6300832" cy="1735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5"/>
          <p:cNvCxnSpPr>
            <a:stCxn id="8" idx="6"/>
            <a:endCxn id="13" idx="2"/>
          </p:cNvCxnSpPr>
          <p:nvPr/>
        </p:nvCxnSpPr>
        <p:spPr>
          <a:xfrm>
            <a:off x="1292996" y="3268265"/>
            <a:ext cx="6300832" cy="1607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5"/>
          <p:cNvCxnSpPr>
            <a:endCxn id="13" idx="0"/>
          </p:cNvCxnSpPr>
          <p:nvPr/>
        </p:nvCxnSpPr>
        <p:spPr>
          <a:xfrm rot="5400000">
            <a:off x="7642034" y="4444024"/>
            <a:ext cx="383390" cy="29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7467600" y="1600200"/>
            <a:ext cx="914400" cy="2438400"/>
          </a:xfrm>
          <a:prstGeom prst="arc">
            <a:avLst>
              <a:gd name="adj1" fmla="val 16425107"/>
              <a:gd name="adj2" fmla="val 5101828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25"/>
          <p:cNvCxnSpPr>
            <a:endCxn id="11" idx="2"/>
          </p:cNvCxnSpPr>
          <p:nvPr/>
        </p:nvCxnSpPr>
        <p:spPr>
          <a:xfrm flipV="1">
            <a:off x="1371600" y="2303852"/>
            <a:ext cx="6222228" cy="97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25"/>
          <p:cNvCxnSpPr>
            <a:stCxn id="10" idx="4"/>
            <a:endCxn id="11" idx="0"/>
          </p:cNvCxnSpPr>
          <p:nvPr/>
        </p:nvCxnSpPr>
        <p:spPr>
          <a:xfrm rot="5400000">
            <a:off x="7658123" y="1918086"/>
            <a:ext cx="32147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7467600" y="1447800"/>
            <a:ext cx="1295400" cy="3429000"/>
          </a:xfrm>
          <a:prstGeom prst="arc">
            <a:avLst>
              <a:gd name="adj1" fmla="val 16024452"/>
              <a:gd name="adj2" fmla="val 5608258"/>
            </a:avLst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6482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b="1" dirty="0" smtClean="0"/>
              <a:t>GO</a:t>
            </a:r>
            <a:r>
              <a:rPr lang="en-US" dirty="0" smtClean="0"/>
              <a:t> provides group scalability for gossip.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LADIS paper + Invited to the P2P Conference.</a:t>
            </a:r>
          </a:p>
          <a:p>
            <a:pPr lvl="1"/>
            <a:r>
              <a:rPr lang="en-US" dirty="0" smtClean="0"/>
              <a:t>Platform will run under the Live Objects framework.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Characterizing and exploiting group affinity in systems is exciting current and future work.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Publications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199"/>
          <a:ext cx="8610600" cy="54102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10600"/>
              </a:tblGrid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GO: Platform Support For Gossip Applications. </a:t>
                      </a:r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pPr lvl="1" algn="l">
                        <a:buFont typeface="Arial" pitchFamily="34" charset="0"/>
                        <a:buNone/>
                      </a:pPr>
                      <a:r>
                        <a:rPr lang="en-US" sz="2000" kern="0" baseline="0" dirty="0" smtClean="0"/>
                        <a:t>With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Qi</a:t>
                      </a:r>
                      <a:r>
                        <a:rPr lang="en-US" sz="2000" kern="0" baseline="0" dirty="0" smtClean="0"/>
                        <a:t> Huang, Deepak </a:t>
                      </a:r>
                      <a:r>
                        <a:rPr lang="en-US" sz="2000" kern="0" baseline="0" dirty="0" err="1" smtClean="0"/>
                        <a:t>Nataraj</a:t>
                      </a:r>
                      <a:r>
                        <a:rPr lang="en-US" sz="2000" kern="0" baseline="0" dirty="0" smtClean="0"/>
                        <a:t>. </a:t>
                      </a:r>
                      <a:r>
                        <a:rPr lang="en-US" sz="2000" b="1" kern="0" baseline="0" dirty="0" smtClean="0"/>
                        <a:t>LADIS</a:t>
                      </a:r>
                      <a:r>
                        <a:rPr lang="en-US" sz="2000" kern="0" baseline="0" dirty="0" smtClean="0"/>
                        <a:t> ‘09.  Invited to </a:t>
                      </a:r>
                      <a:r>
                        <a:rPr lang="en-US" sz="2000" b="1" kern="0" baseline="0" dirty="0" smtClean="0"/>
                        <a:t>P2P </a:t>
                      </a:r>
                      <a:r>
                        <a:rPr lang="en-US" sz="2000" kern="0" baseline="0" dirty="0" smtClean="0"/>
                        <a:t>'09.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Adaptively Parallelizing Distributed Range Queries.</a:t>
                      </a:r>
                      <a:r>
                        <a:rPr lang="en-US" sz="2000" kern="0" baseline="0" dirty="0" smtClean="0"/>
                        <a:t> </a:t>
                      </a:r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Adam Silberstein, Brian Cooper, Rodrigo Fonseca. </a:t>
                      </a:r>
                      <a:r>
                        <a:rPr lang="en-US" sz="2000" b="1" kern="0" baseline="0" dirty="0" smtClean="0"/>
                        <a:t>VLDB </a:t>
                      </a:r>
                      <a:r>
                        <a:rPr lang="en-US" sz="2000" kern="0" baseline="0" dirty="0" smtClean="0"/>
                        <a:t>’09.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Slicing Distributed Systems. </a:t>
                      </a:r>
                    </a:p>
                  </a:txBody>
                  <a:tcPr/>
                </a:tc>
              </a:tr>
              <a:tr h="836639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Vincent </a:t>
                      </a:r>
                      <a:r>
                        <a:rPr lang="en-US" sz="2000" kern="0" baseline="0" dirty="0" err="1" smtClean="0"/>
                        <a:t>Gramoli</a:t>
                      </a:r>
                      <a:r>
                        <a:rPr lang="en-US" sz="2000" kern="0" baseline="0" dirty="0" smtClean="0"/>
                        <a:t>,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Anne-Marie </a:t>
                      </a:r>
                      <a:r>
                        <a:rPr lang="en-US" sz="2000" kern="0" baseline="0" dirty="0" err="1" smtClean="0"/>
                        <a:t>Kermarrec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Robbert</a:t>
                      </a:r>
                      <a:r>
                        <a:rPr lang="en-US" sz="2000" kern="0" baseline="0" dirty="0" smtClean="0"/>
                        <a:t> van </a:t>
                      </a:r>
                      <a:r>
                        <a:rPr lang="en-US" sz="2000" kern="0" baseline="0" dirty="0" err="1" smtClean="0"/>
                        <a:t>Renesse</a:t>
                      </a:r>
                      <a:r>
                        <a:rPr lang="en-US" sz="2000" kern="0" baseline="0" dirty="0" smtClean="0"/>
                        <a:t>.  </a:t>
                      </a:r>
                      <a:r>
                        <a:rPr lang="en-US" sz="2000" b="1" kern="0" baseline="0" dirty="0" smtClean="0"/>
                        <a:t>PODC </a:t>
                      </a:r>
                      <a:r>
                        <a:rPr lang="en-US" sz="2000" kern="0" baseline="0" dirty="0" smtClean="0"/>
                        <a:t>’08 (short).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In </a:t>
                      </a:r>
                      <a:r>
                        <a:rPr lang="en-US" sz="2000" b="1" i="1" kern="0" baseline="0" dirty="0" smtClean="0"/>
                        <a:t>IEEE Transactions on Computers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2009.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/>
                        <a:t>Dr. Multicast: </a:t>
                      </a:r>
                      <a:r>
                        <a:rPr lang="en-US" sz="2000" b="1" i="1" kern="0" baseline="0" dirty="0" smtClean="0"/>
                        <a:t>Rx</a:t>
                      </a:r>
                      <a:r>
                        <a:rPr lang="en-US" sz="2000" b="1" kern="0" baseline="0" dirty="0" smtClean="0"/>
                        <a:t> for Data Center Communication Scalability. </a:t>
                      </a:r>
                    </a:p>
                  </a:txBody>
                  <a:tcPr/>
                </a:tc>
              </a:tr>
              <a:tr h="736163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</a:t>
                      </a:r>
                      <a:r>
                        <a:rPr lang="en-US" sz="2000" kern="0" baseline="0" dirty="0" err="1" smtClean="0"/>
                        <a:t>Hussam</a:t>
                      </a:r>
                      <a:r>
                        <a:rPr lang="en-US" sz="2000" kern="0" baseline="0" dirty="0" smtClean="0"/>
                        <a:t> Abu-</a:t>
                      </a:r>
                      <a:r>
                        <a:rPr lang="en-US" sz="2000" kern="0" baseline="0" dirty="0" err="1" smtClean="0"/>
                        <a:t>Libdeh</a:t>
                      </a:r>
                      <a:r>
                        <a:rPr lang="en-US" sz="2000" kern="0" baseline="0" dirty="0" smtClean="0"/>
                        <a:t>, Mahesh </a:t>
                      </a:r>
                      <a:r>
                        <a:rPr lang="en-US" sz="2000" kern="0" baseline="0" dirty="0" err="1" smtClean="0"/>
                        <a:t>Balakrishnan</a:t>
                      </a:r>
                      <a:r>
                        <a:rPr lang="en-US" sz="2000" kern="0" baseline="0" dirty="0" smtClean="0"/>
                        <a:t>, Ken </a:t>
                      </a:r>
                      <a:r>
                        <a:rPr lang="en-US" sz="2000" kern="0" baseline="0" dirty="0" err="1" smtClean="0"/>
                        <a:t>Birman</a:t>
                      </a:r>
                      <a:r>
                        <a:rPr lang="en-US" sz="2000" kern="0" baseline="0" dirty="0" smtClean="0"/>
                        <a:t>, </a:t>
                      </a:r>
                      <a:r>
                        <a:rPr lang="en-US" sz="2000" kern="0" baseline="0" dirty="0" err="1" smtClean="0"/>
                        <a:t>Yoav</a:t>
                      </a:r>
                      <a:r>
                        <a:rPr lang="en-US" sz="2000" kern="0" baseline="0" dirty="0" smtClean="0"/>
                        <a:t> Tock. </a:t>
                      </a:r>
                      <a:r>
                        <a:rPr lang="en-US" sz="2000" b="1" kern="0" baseline="0" dirty="0" err="1" smtClean="0"/>
                        <a:t>Hotnets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‘08. </a:t>
                      </a:r>
                      <a:r>
                        <a:rPr lang="en-US" sz="2000" b="1" kern="0" baseline="0" dirty="0" smtClean="0"/>
                        <a:t>LADIS </a:t>
                      </a:r>
                      <a:r>
                        <a:rPr lang="en-US" sz="2000" kern="0" baseline="0" dirty="0" smtClean="0"/>
                        <a:t>‘08. </a:t>
                      </a:r>
                      <a:r>
                        <a:rPr lang="en-US" sz="2000" b="1" kern="0" baseline="0" dirty="0" smtClean="0"/>
                        <a:t>NSDI </a:t>
                      </a:r>
                      <a:r>
                        <a:rPr lang="en-US" sz="2000" kern="0" baseline="0" dirty="0" smtClean="0"/>
                        <a:t>‘08 (Best Poster).</a:t>
                      </a:r>
                      <a:endParaRPr lang="en-US" sz="2000" kern="0" baseline="0" dirty="0"/>
                    </a:p>
                  </a:txBody>
                  <a:tcPr/>
                </a:tc>
              </a:tr>
              <a:tr h="585647">
                <a:tc>
                  <a:txBody>
                    <a:bodyPr/>
                    <a:lstStyle/>
                    <a:p>
                      <a:r>
                        <a:rPr lang="en-US" sz="2000" b="1" kern="0" baseline="0" dirty="0" smtClean="0">
                          <a:solidFill>
                            <a:sysClr val="windowText" lastClr="000000"/>
                          </a:solidFill>
                        </a:rPr>
                        <a:t>Hyperspaces for Object Clustering and Approximate Matching in P2P Overlays.</a:t>
                      </a:r>
                      <a:endParaRPr lang="en-US" sz="2000" kern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6092">
                <a:tc>
                  <a:txBody>
                    <a:bodyPr/>
                    <a:lstStyle/>
                    <a:p>
                      <a:pPr lvl="1"/>
                      <a:r>
                        <a:rPr lang="en-US" sz="2000" kern="0" baseline="0" dirty="0" smtClean="0"/>
                        <a:t>With Bernard Wong, </a:t>
                      </a:r>
                      <a:r>
                        <a:rPr lang="en-US" sz="2000" kern="0" baseline="0" dirty="0" err="1" smtClean="0"/>
                        <a:t>Emin</a:t>
                      </a:r>
                      <a:r>
                        <a:rPr lang="en-US" sz="2000" kern="0" baseline="0" dirty="0" smtClean="0"/>
                        <a:t> Gun </a:t>
                      </a:r>
                      <a:r>
                        <a:rPr lang="en-US" sz="2000" kern="0" baseline="0" dirty="0" err="1" smtClean="0"/>
                        <a:t>Sirer</a:t>
                      </a:r>
                      <a:r>
                        <a:rPr lang="en-US" sz="2000" kern="0" baseline="0" dirty="0" smtClean="0"/>
                        <a:t>.  </a:t>
                      </a:r>
                      <a:r>
                        <a:rPr lang="en-US" sz="2000" b="1" kern="0" baseline="0" dirty="0" err="1" smtClean="0"/>
                        <a:t>HotOS</a:t>
                      </a:r>
                      <a:r>
                        <a:rPr lang="en-US" sz="2000" b="1" kern="0" baseline="0" dirty="0" smtClean="0"/>
                        <a:t> </a:t>
                      </a:r>
                      <a:r>
                        <a:rPr lang="en-US" sz="2000" kern="0" baseline="0" dirty="0" smtClean="0"/>
                        <a:t>‘07.</a:t>
                      </a:r>
                      <a:endParaRPr lang="en-US" sz="2000" kern="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09720"/>
            <a:ext cx="4876800" cy="4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752600"/>
            <a:ext cx="4648200" cy="5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sz="1400" i="1" dirty="0" smtClean="0"/>
          </a:p>
          <a:p>
            <a:r>
              <a:rPr lang="fr-FR" b="1" dirty="0" err="1" smtClean="0"/>
              <a:t>Cell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Avg</a:t>
            </a:r>
            <a:r>
              <a:rPr lang="fr-FR" dirty="0" smtClean="0"/>
              <a:t>.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fr-FR" dirty="0" smtClean="0"/>
              <a:t>over </a:t>
            </a:r>
            <a:r>
              <a:rPr lang="fr-FR" dirty="0" err="1" smtClean="0"/>
              <a:t>particular</a:t>
            </a:r>
            <a:r>
              <a:rPr lang="fr-FR" dirty="0" smtClean="0"/>
              <a:t> group </a:t>
            </a:r>
            <a:r>
              <a:rPr lang="fr-FR" dirty="0" err="1" smtClean="0"/>
              <a:t>sizes</a:t>
            </a:r>
            <a:r>
              <a:rPr lang="fr-FR" dirty="0" smtClean="0"/>
              <a:t>. </a:t>
            </a:r>
          </a:p>
        </p:txBody>
      </p:sp>
      <p:sp>
        <p:nvSpPr>
          <p:cNvPr id="6" name="Content Placeholder 25"/>
          <p:cNvSpPr txBox="1">
            <a:spLocks/>
          </p:cNvSpPr>
          <p:nvPr/>
        </p:nvSpPr>
        <p:spPr bwMode="auto">
          <a:xfrm>
            <a:off x="-2286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Wikipedia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6729"/>
            <a:ext cx="4876800" cy="41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752600"/>
            <a:ext cx="4648200" cy="5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Baseline </a:t>
            </a:r>
            <a:r>
              <a:rPr lang="fr-CA" dirty="0" err="1" smtClean="0">
                <a:solidFill>
                  <a:srgbClr val="42607C"/>
                </a:solidFill>
              </a:rPr>
              <a:t>overlap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95400"/>
            <a:ext cx="7391399" cy="2362201"/>
          </a:xfrm>
        </p:spPr>
        <p:txBody>
          <a:bodyPr/>
          <a:lstStyle/>
          <a:p>
            <a:r>
              <a:rPr lang="fr-FR" dirty="0" smtClean="0"/>
              <a:t>Plot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and </a:t>
            </a:r>
            <a:r>
              <a:rPr lang="fr-FR" i="1" dirty="0" err="1" smtClean="0"/>
              <a:t>Spokes</a:t>
            </a:r>
            <a:endParaRPr lang="fr-FR" i="1" dirty="0" smtClean="0"/>
          </a:p>
          <a:p>
            <a:endParaRPr lang="fr-FR" sz="1400" i="1" dirty="0" smtClean="0"/>
          </a:p>
          <a:p>
            <a:r>
              <a:rPr lang="fr-FR" b="1" dirty="0" err="1" smtClean="0"/>
              <a:t>Cell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Avg</a:t>
            </a:r>
            <a:r>
              <a:rPr lang="fr-FR" dirty="0" smtClean="0"/>
              <a:t>.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fr-FR" dirty="0" smtClean="0"/>
              <a:t>over </a:t>
            </a:r>
            <a:r>
              <a:rPr lang="fr-FR" dirty="0" err="1" smtClean="0"/>
              <a:t>particular</a:t>
            </a:r>
            <a:r>
              <a:rPr lang="fr-FR" dirty="0" smtClean="0"/>
              <a:t> group </a:t>
            </a:r>
            <a:r>
              <a:rPr lang="fr-FR" dirty="0" err="1" smtClean="0"/>
              <a:t>sizes</a:t>
            </a:r>
            <a:r>
              <a:rPr lang="fr-FR" dirty="0" smtClean="0"/>
              <a:t>. </a:t>
            </a:r>
          </a:p>
        </p:txBody>
      </p:sp>
      <p:sp>
        <p:nvSpPr>
          <p:cNvPr id="6" name="Content Placeholder 25"/>
          <p:cNvSpPr txBox="1">
            <a:spLocks/>
          </p:cNvSpPr>
          <p:nvPr/>
        </p:nvSpPr>
        <p:spPr bwMode="auto">
          <a:xfrm>
            <a:off x="-2286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+mn-lt"/>
              </a:rPr>
              <a:t>Websphere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447800"/>
            <a:ext cx="6715125" cy="4678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r-FR" dirty="0" smtClean="0"/>
              <a:t>Social </a:t>
            </a:r>
            <a:r>
              <a:rPr lang="fr-FR" dirty="0" err="1" smtClean="0"/>
              <a:t>affinity</a:t>
            </a:r>
            <a:r>
              <a:rPr lang="fr-FR" dirty="0" smtClean="0"/>
              <a:t> </a:t>
            </a:r>
            <a:r>
              <a:rPr lang="fr-FR" dirty="0" err="1" smtClean="0"/>
              <a:t>pretty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dirty="0" err="1" smtClean="0"/>
              <a:t>Websphere</a:t>
            </a:r>
            <a:r>
              <a:rPr lang="fr-FR" dirty="0" smtClean="0"/>
              <a:t> has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overlaps</a:t>
            </a:r>
            <a:r>
              <a:rPr lang="fr-FR" dirty="0" smtClean="0"/>
              <a:t>.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dirty="0" smtClean="0"/>
              <a:t>MCMD </a:t>
            </a:r>
            <a:r>
              <a:rPr lang="fr-FR" dirty="0" err="1" smtClean="0"/>
              <a:t>Heuristic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in all cases:</a:t>
            </a:r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42607C"/>
                </a:solidFill>
              </a:rPr>
              <a:t>	</a:t>
            </a:r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Affinity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results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20838"/>
            <a:ext cx="5486400" cy="39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Conclusions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438400"/>
            <a:ext cx="8610600" cy="15240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962400"/>
            <a:ext cx="8610600" cy="1676400"/>
          </a:xfrm>
          <a:prstGeom prst="rect">
            <a:avLst/>
          </a:pr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communicatio</a:t>
            </a:r>
            <a:r>
              <a:rPr lang="en-US" dirty="0" smtClean="0"/>
              <a:t>n important, but group scalability is lacking.</a:t>
            </a:r>
          </a:p>
          <a:p>
            <a:r>
              <a:rPr lang="en-US" dirty="0" smtClean="0"/>
              <a:t>Dr. Multicast harnesses IPMC in data centers.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</a:t>
            </a:r>
            <a:r>
              <a:rPr lang="en-US" dirty="0" err="1" smtClean="0"/>
              <a:t>HotNets</a:t>
            </a:r>
            <a:r>
              <a:rPr lang="en-US" dirty="0" smtClean="0"/>
              <a:t> paper + NSDI Best Poster award.</a:t>
            </a:r>
          </a:p>
          <a:p>
            <a:pPr lvl="1"/>
            <a:r>
              <a:rPr lang="en-US" dirty="0" smtClean="0"/>
              <a:t>Solution being adopted by CISCO and IBM.</a:t>
            </a:r>
          </a:p>
          <a:p>
            <a:r>
              <a:rPr lang="en-US" b="1" dirty="0" smtClean="0"/>
              <a:t>GO</a:t>
            </a:r>
            <a:r>
              <a:rPr lang="en-US" dirty="0" smtClean="0"/>
              <a:t> provides group scalability for gossip.</a:t>
            </a:r>
          </a:p>
          <a:p>
            <a:pPr lvl="1"/>
            <a:r>
              <a:rPr lang="en-US" b="1" dirty="0" smtClean="0"/>
              <a:t>Impact:</a:t>
            </a:r>
            <a:r>
              <a:rPr lang="en-US" dirty="0" smtClean="0"/>
              <a:t> LADIS paper + Invited to the P2P Conference.</a:t>
            </a:r>
          </a:p>
          <a:p>
            <a:pPr lvl="1"/>
            <a:r>
              <a:rPr lang="en-US" dirty="0" smtClean="0"/>
              <a:t>Platform will run under the Live Objects framework.</a:t>
            </a:r>
          </a:p>
          <a:p>
            <a:r>
              <a:rPr lang="en-US" dirty="0" smtClean="0"/>
              <a:t>Characterizing and exploiting group affinity in systems is exciting current and future work.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effectLst/>
        </p:spPr>
        <p:txBody>
          <a:bodyPr/>
          <a:lstStyle/>
          <a:p>
            <a:r>
              <a:rPr lang="fr-CA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Publications</a:t>
            </a:r>
            <a:endParaRPr lang="fr-FR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648200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sz="2000" b="1" dirty="0" smtClean="0"/>
              <a:t>GO: Platform Support For Gossip </a:t>
            </a:r>
            <a:r>
              <a:rPr lang="en-US" sz="2000" b="1" dirty="0" smtClean="0"/>
              <a:t>Applications.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With 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</a:t>
            </a:r>
            <a:r>
              <a:rPr lang="en-US" sz="2000" dirty="0" err="1" smtClean="0"/>
              <a:t>Qi</a:t>
            </a:r>
            <a:r>
              <a:rPr lang="en-US" sz="2000" dirty="0" smtClean="0"/>
              <a:t> Huang, Deepak </a:t>
            </a:r>
            <a:r>
              <a:rPr lang="en-US" sz="2000" dirty="0" err="1" smtClean="0"/>
              <a:t>Nataraj</a:t>
            </a:r>
            <a:r>
              <a:rPr lang="en-US" sz="2000" dirty="0" smtClean="0"/>
              <a:t>. </a:t>
            </a:r>
            <a:r>
              <a:rPr lang="en-US" sz="2000" b="1" dirty="0" smtClean="0"/>
              <a:t>LADIS</a:t>
            </a:r>
            <a:r>
              <a:rPr lang="en-US" sz="2000" dirty="0" smtClean="0"/>
              <a:t> ‘09.  Invited to </a:t>
            </a:r>
            <a:r>
              <a:rPr lang="en-US" sz="2000" b="1" dirty="0" smtClean="0"/>
              <a:t>P2P </a:t>
            </a:r>
            <a:r>
              <a:rPr lang="en-US" sz="2000" dirty="0" smtClean="0"/>
              <a:t>'09.</a:t>
            </a:r>
          </a:p>
          <a:p>
            <a:r>
              <a:rPr lang="en-US" sz="2000" b="1" dirty="0" smtClean="0"/>
              <a:t>Adaptively </a:t>
            </a:r>
            <a:r>
              <a:rPr lang="en-US" sz="2000" b="1" dirty="0" smtClean="0"/>
              <a:t>Parallelizing Distributed Range </a:t>
            </a:r>
            <a:r>
              <a:rPr lang="en-US" sz="2000" b="1" dirty="0" smtClean="0"/>
              <a:t>Queries.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With Adam </a:t>
            </a:r>
            <a:r>
              <a:rPr lang="en-US" sz="2000" dirty="0" smtClean="0"/>
              <a:t>Silberstein, Brian Cooper, Rodrigo Fonseca</a:t>
            </a:r>
            <a:r>
              <a:rPr lang="en-US" sz="2000" dirty="0" smtClean="0"/>
              <a:t>. </a:t>
            </a:r>
            <a:r>
              <a:rPr lang="en-US" sz="2000" b="1" dirty="0" smtClean="0"/>
              <a:t>VLDB </a:t>
            </a:r>
            <a:r>
              <a:rPr lang="en-US" sz="2000" dirty="0" smtClean="0"/>
              <a:t>‘09.</a:t>
            </a:r>
          </a:p>
          <a:p>
            <a:r>
              <a:rPr lang="en-US" sz="2000" b="1" dirty="0" smtClean="0"/>
              <a:t>Slicing </a:t>
            </a:r>
            <a:r>
              <a:rPr lang="en-US" sz="2000" b="1" dirty="0" smtClean="0"/>
              <a:t>Distributed </a:t>
            </a:r>
            <a:r>
              <a:rPr lang="en-US" sz="2000" b="1" dirty="0" smtClean="0"/>
              <a:t>Systems. </a:t>
            </a:r>
          </a:p>
          <a:p>
            <a:pPr>
              <a:buNone/>
            </a:pPr>
            <a:r>
              <a:rPr lang="en-US" sz="2000" dirty="0" smtClean="0"/>
              <a:t>	With Vincent </a:t>
            </a:r>
            <a:r>
              <a:rPr lang="en-US" sz="2000" dirty="0" err="1" smtClean="0"/>
              <a:t>Gramoli</a:t>
            </a:r>
            <a:r>
              <a:rPr lang="en-US" sz="2000" dirty="0" smtClean="0"/>
              <a:t>, </a:t>
            </a:r>
            <a:r>
              <a:rPr lang="en-US" sz="2000" dirty="0" smtClean="0"/>
              <a:t>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Anne-Marie </a:t>
            </a:r>
            <a:r>
              <a:rPr lang="en-US" sz="2000" dirty="0" err="1" smtClean="0"/>
              <a:t>Kermarrec</a:t>
            </a:r>
            <a:r>
              <a:rPr lang="en-US" sz="2000" dirty="0" smtClean="0"/>
              <a:t>, </a:t>
            </a:r>
            <a:r>
              <a:rPr lang="en-US" sz="2000" dirty="0" err="1" smtClean="0"/>
              <a:t>Robbert</a:t>
            </a:r>
            <a:r>
              <a:rPr lang="en-US" sz="2000" dirty="0" smtClean="0"/>
              <a:t> van </a:t>
            </a:r>
            <a:r>
              <a:rPr lang="en-US" sz="2000" dirty="0" err="1" smtClean="0"/>
              <a:t>Renesse</a:t>
            </a:r>
            <a:r>
              <a:rPr lang="en-US" sz="2000" dirty="0" smtClean="0"/>
              <a:t>.  </a:t>
            </a:r>
            <a:r>
              <a:rPr lang="en-US" sz="2000" b="1" dirty="0" smtClean="0"/>
              <a:t>PODC </a:t>
            </a:r>
            <a:r>
              <a:rPr lang="en-US" sz="2000" dirty="0" smtClean="0"/>
              <a:t>‘08. </a:t>
            </a:r>
            <a:r>
              <a:rPr lang="en-US" sz="2000" b="1" dirty="0" smtClean="0"/>
              <a:t> </a:t>
            </a:r>
            <a:r>
              <a:rPr lang="en-US" sz="2000" dirty="0" smtClean="0"/>
              <a:t>In </a:t>
            </a:r>
            <a:r>
              <a:rPr lang="en-US" sz="2000" i="1" dirty="0" smtClean="0"/>
              <a:t>IEEE </a:t>
            </a:r>
            <a:r>
              <a:rPr lang="en-US" sz="2000" i="1" dirty="0" smtClean="0"/>
              <a:t>Transactions on </a:t>
            </a:r>
            <a:r>
              <a:rPr lang="en-US" sz="2000" i="1" dirty="0" smtClean="0"/>
              <a:t>Computers</a:t>
            </a:r>
            <a:r>
              <a:rPr lang="en-US" sz="2000" dirty="0" smtClean="0"/>
              <a:t> </a:t>
            </a:r>
            <a:r>
              <a:rPr lang="en-US" sz="2000" dirty="0" smtClean="0"/>
              <a:t>2009.</a:t>
            </a:r>
          </a:p>
          <a:p>
            <a:r>
              <a:rPr lang="en-US" sz="2000" b="1" dirty="0" smtClean="0"/>
              <a:t>Dr</a:t>
            </a:r>
            <a:r>
              <a:rPr lang="en-US" sz="2000" b="1" dirty="0" smtClean="0"/>
              <a:t>. Multicast: </a:t>
            </a:r>
            <a:r>
              <a:rPr lang="en-US" sz="2000" b="1" i="1" dirty="0" smtClean="0"/>
              <a:t>Rx</a:t>
            </a:r>
            <a:r>
              <a:rPr lang="en-US" sz="2000" b="1" dirty="0" smtClean="0"/>
              <a:t> for Datacenter Communication </a:t>
            </a:r>
            <a:r>
              <a:rPr lang="en-US" sz="2000" b="1" dirty="0" smtClean="0"/>
              <a:t>Scalability. 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With </a:t>
            </a:r>
            <a:r>
              <a:rPr lang="en-US" sz="2000" dirty="0" err="1" smtClean="0"/>
              <a:t>Hussam</a:t>
            </a:r>
            <a:r>
              <a:rPr lang="en-US" sz="2000" dirty="0" smtClean="0"/>
              <a:t> </a:t>
            </a:r>
            <a:r>
              <a:rPr lang="en-US" sz="2000" dirty="0" smtClean="0"/>
              <a:t>Abu-</a:t>
            </a:r>
            <a:r>
              <a:rPr lang="en-US" sz="2000" dirty="0" err="1" smtClean="0"/>
              <a:t>Libdeh</a:t>
            </a:r>
            <a:r>
              <a:rPr lang="en-US" sz="2000" dirty="0" smtClean="0"/>
              <a:t>, Mahesh </a:t>
            </a:r>
            <a:r>
              <a:rPr lang="en-US" sz="2000" dirty="0" err="1" smtClean="0"/>
              <a:t>Balakrishnan</a:t>
            </a:r>
            <a:r>
              <a:rPr lang="en-US" sz="2000" dirty="0" smtClean="0"/>
              <a:t>, Ken </a:t>
            </a:r>
            <a:r>
              <a:rPr lang="en-US" sz="2000" dirty="0" err="1" smtClean="0"/>
              <a:t>Birman</a:t>
            </a:r>
            <a:r>
              <a:rPr lang="en-US" sz="2000" dirty="0" smtClean="0"/>
              <a:t>, </a:t>
            </a:r>
            <a:r>
              <a:rPr lang="en-US" sz="2000" dirty="0" err="1" smtClean="0"/>
              <a:t>Yoav</a:t>
            </a:r>
            <a:r>
              <a:rPr lang="en-US" sz="2000" dirty="0" smtClean="0"/>
              <a:t> </a:t>
            </a:r>
            <a:r>
              <a:rPr lang="en-US" sz="2000" dirty="0" smtClean="0"/>
              <a:t>Tock. </a:t>
            </a:r>
            <a:r>
              <a:rPr lang="en-US" sz="2000" b="1" dirty="0" err="1" smtClean="0"/>
              <a:t>Hotnets</a:t>
            </a:r>
            <a:r>
              <a:rPr lang="en-US" sz="2000" b="1" dirty="0" smtClean="0"/>
              <a:t> </a:t>
            </a:r>
            <a:r>
              <a:rPr lang="en-US" sz="2000" dirty="0" smtClean="0"/>
              <a:t>‘08. </a:t>
            </a:r>
            <a:r>
              <a:rPr lang="en-US" sz="2000" b="1" dirty="0" smtClean="0"/>
              <a:t>LADIS </a:t>
            </a:r>
            <a:r>
              <a:rPr lang="en-US" sz="2000" dirty="0" smtClean="0"/>
              <a:t>‘08. </a:t>
            </a:r>
            <a:r>
              <a:rPr lang="en-US" sz="2000" b="1" dirty="0" smtClean="0"/>
              <a:t>NSDI </a:t>
            </a:r>
            <a:r>
              <a:rPr lang="en-US" sz="2000" dirty="0" smtClean="0"/>
              <a:t>‘08 (Best Poster).</a:t>
            </a:r>
          </a:p>
          <a:p>
            <a:r>
              <a:rPr lang="en-US" sz="2000" b="1" dirty="0" smtClean="0"/>
              <a:t>Hyperspaces </a:t>
            </a:r>
            <a:r>
              <a:rPr lang="en-US" sz="2000" b="1" dirty="0" smtClean="0"/>
              <a:t>for Object Clustering and Approximate Matching in </a:t>
            </a:r>
            <a:r>
              <a:rPr lang="en-US" sz="2000" b="1" dirty="0" smtClean="0"/>
              <a:t>P2P Overlays</a:t>
            </a:r>
            <a:r>
              <a:rPr lang="en-US" sz="2000" b="1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Bernard Wong, </a:t>
            </a:r>
            <a:r>
              <a:rPr lang="en-US" sz="2000" dirty="0" err="1" smtClean="0"/>
              <a:t>Emin</a:t>
            </a:r>
            <a:r>
              <a:rPr lang="en-US" sz="2000" dirty="0" smtClean="0"/>
              <a:t> </a:t>
            </a:r>
            <a:r>
              <a:rPr lang="en-US" sz="2000" dirty="0" smtClean="0"/>
              <a:t>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.  </a:t>
            </a:r>
            <a:r>
              <a:rPr lang="en-US" sz="2000" b="1" dirty="0" err="1" smtClean="0"/>
              <a:t>HotOS</a:t>
            </a:r>
            <a:r>
              <a:rPr lang="en-US" sz="2000" b="1" dirty="0" smtClean="0"/>
              <a:t> </a:t>
            </a:r>
            <a:r>
              <a:rPr lang="en-US" sz="2000" dirty="0" smtClean="0"/>
              <a:t>‘07.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r-FR" sz="2000" dirty="0" smtClean="0"/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Group communication</a:t>
            </a:r>
            <a:endParaRPr lang="fr-F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133600"/>
          <a:ext cx="8763001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290"/>
                <a:gridCol w="1241957"/>
                <a:gridCol w="1304753"/>
                <a:gridCol w="1800138"/>
                <a:gridCol w="2009863"/>
              </a:tblGrid>
              <a:tr h="981547">
                <a:tc>
                  <a:txBody>
                    <a:bodyPr/>
                    <a:lstStyle/>
                    <a:p>
                      <a:r>
                        <a:rPr lang="en-US" sz="2800" kern="0" baseline="0" dirty="0" smtClean="0">
                          <a:solidFill>
                            <a:schemeClr val="bg1"/>
                          </a:solidFill>
                        </a:rPr>
                        <a:t>Mechanism</a:t>
                      </a:r>
                      <a:endParaRPr lang="en-US" sz="2800" kern="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err="1" smtClean="0"/>
                        <a:t>Deliv</a:t>
                      </a:r>
                      <a:r>
                        <a:rPr lang="en-US" sz="2800" kern="0" baseline="0" dirty="0" smtClean="0"/>
                        <a:t>. Speed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Redundancy 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Scalable in # users?</a:t>
                      </a:r>
                      <a:endParaRPr lang="en-US" sz="2800" kern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0" baseline="0" dirty="0" smtClean="0"/>
                        <a:t>Scalable in # groups?</a:t>
                      </a:r>
                      <a:endParaRPr lang="en-US" sz="2800" kern="0" baseline="0" dirty="0"/>
                    </a:p>
                  </a:txBody>
                  <a:tcPr/>
                </a:tc>
              </a:tr>
              <a:tr h="12005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Point-to-point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unicast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r>
                        <a:rPr lang="en-US" sz="2000" dirty="0" smtClean="0"/>
                        <a:t>*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</a:tr>
              <a:tr h="10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IP Multicast (IPMC)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005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Gossip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>
                    <a:solidFill>
                      <a:srgbClr val="00FE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97700" y="2057400"/>
            <a:ext cx="21336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Talk </a:t>
            </a:r>
            <a:r>
              <a:rPr lang="fr-CA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3412"/>
            <a:ext cx="8534400" cy="4954587"/>
          </a:xfrm>
        </p:spPr>
        <p:txBody>
          <a:bodyPr/>
          <a:lstStyle/>
          <a:p>
            <a:r>
              <a:rPr lang="fr-FR" dirty="0" smtClean="0"/>
              <a:t>Dr. Multicast (</a:t>
            </a:r>
            <a:r>
              <a:rPr lang="fr-FR" b="1" dirty="0" smtClean="0"/>
              <a:t>MCMD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IP Multicast.</a:t>
            </a:r>
          </a:p>
          <a:p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b="1" dirty="0" smtClean="0"/>
              <a:t>GO</a:t>
            </a:r>
            <a:r>
              <a:rPr lang="fr-FR" dirty="0" smtClean="0"/>
              <a:t>)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lvl="1"/>
            <a:r>
              <a:rPr lang="fr-FR" dirty="0" smtClean="0"/>
              <a:t>Group </a:t>
            </a:r>
            <a:r>
              <a:rPr lang="fr-FR" dirty="0" err="1" smtClean="0"/>
              <a:t>scalability</a:t>
            </a:r>
            <a:r>
              <a:rPr lang="fr-FR" dirty="0" smtClean="0"/>
              <a:t> in </a:t>
            </a:r>
            <a:r>
              <a:rPr lang="fr-FR" dirty="0" err="1" smtClean="0"/>
              <a:t>gossip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Affinity</a:t>
            </a:r>
            <a:endParaRPr lang="fr-FR" dirty="0" smtClean="0"/>
          </a:p>
          <a:p>
            <a:pPr lvl="1"/>
            <a:r>
              <a:rPr lang="fr-FR" dirty="0" smtClean="0"/>
              <a:t>GO+MCMD </a:t>
            </a:r>
            <a:r>
              <a:rPr lang="fr-FR" dirty="0" err="1" smtClean="0"/>
              <a:t>optimizations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group </a:t>
            </a:r>
            <a:r>
              <a:rPr lang="fr-FR" dirty="0" err="1" smtClean="0"/>
              <a:t>overlaps</a:t>
            </a:r>
            <a:endParaRPr lang="fr-FR" dirty="0" smtClean="0"/>
          </a:p>
          <a:p>
            <a:pPr lvl="1"/>
            <a:r>
              <a:rPr lang="fr-FR" dirty="0" smtClean="0"/>
              <a:t>Explore the </a:t>
            </a:r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overlaps</a:t>
            </a:r>
            <a:r>
              <a:rPr lang="fr-FR" dirty="0" smtClean="0"/>
              <a:t> in data sets</a:t>
            </a:r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endParaRPr lang="fr-FR" dirty="0" smtClean="0">
              <a:solidFill>
                <a:srgbClr val="42607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42607C"/>
              </a:solidFill>
            </a:endParaRPr>
          </a:p>
          <a:p>
            <a:pPr lvl="1"/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093234" y="1242997"/>
            <a:ext cx="5696933" cy="4200541"/>
            <a:chOff x="3436926" y="1381108"/>
            <a:chExt cx="6329925" cy="4667268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37322" y="3952876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6926" y="2452678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8826" y="1381108"/>
              <a:ext cx="1178829" cy="119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4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51000"/>
            </a:blip>
            <a:srcRect/>
            <a:stretch>
              <a:fillRect/>
            </a:stretch>
          </p:blipFill>
          <p:spPr bwMode="auto">
            <a:xfrm>
              <a:off x="7508892" y="2738430"/>
              <a:ext cx="2257959" cy="173205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044" y="497205"/>
            <a:ext cx="8703945" cy="82010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 dirty="0">
                <a:solidFill>
                  <a:srgbClr val="000000"/>
                </a:solidFill>
                <a:latin typeface="Verdana" pitchFamily="34" charset="0"/>
              </a:rPr>
              <a:t>IP </a:t>
            </a:r>
            <a:r>
              <a:rPr lang="en-US" sz="3900" dirty="0" smtClean="0">
                <a:solidFill>
                  <a:srgbClr val="000000"/>
                </a:solidFill>
                <a:latin typeface="Verdana" pitchFamily="34" charset="0"/>
              </a:rPr>
              <a:t>Multicast in Data Centers</a:t>
            </a:r>
            <a:endParaRPr lang="en-US" sz="39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2937" y="3043235"/>
            <a:ext cx="450059" cy="45005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93828" y="130729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828" y="2078822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3828" y="3814765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3828" y="4650590"/>
            <a:ext cx="450059" cy="45005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>
            <a:off x="6886591" y="4457707"/>
            <a:ext cx="707236" cy="385765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6886591" y="4071944"/>
            <a:ext cx="707236" cy="385763"/>
          </a:xfrm>
          <a:prstGeom prst="bentConnector3">
            <a:avLst>
              <a:gd name="adj1" fmla="val 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886591" y="1885940"/>
            <a:ext cx="707236" cy="417912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6886591" y="1532322"/>
            <a:ext cx="707236" cy="353618"/>
          </a:xfrm>
          <a:prstGeom prst="bentConnector3">
            <a:avLst>
              <a:gd name="adj1" fmla="val 454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1292996" y="1885939"/>
            <a:ext cx="5593595" cy="13501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>
            <a:off x="1292996" y="3236117"/>
            <a:ext cx="5657890" cy="1221590"/>
          </a:xfrm>
          <a:prstGeom prst="bentConnector3">
            <a:avLst>
              <a:gd name="adj1" fmla="val 5068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231" y="4714884"/>
            <a:ext cx="6429420" cy="192975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Smaller 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scale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–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w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ell defined hierarchy</a:t>
            </a:r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Single 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a</a:t>
            </a:r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dministrative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omain</a:t>
            </a:r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latin typeface="+mj-lt"/>
                <a:ea typeface="Verdana" pitchFamily="34" charset="0"/>
                <a:cs typeface="Verdana" pitchFamily="34" charset="0"/>
              </a:rPr>
              <a:t>Firewalled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– can ignore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m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alicious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b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ehavior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392877" y="4714884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>
            <a:off x="381000" y="5486400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34" name="Cross 33"/>
          <p:cNvSpPr/>
          <p:nvPr/>
        </p:nvSpPr>
        <p:spPr>
          <a:xfrm>
            <a:off x="381000" y="6172200"/>
            <a:ext cx="450059" cy="450059"/>
          </a:xfrm>
          <a:prstGeom prst="plus">
            <a:avLst>
              <a:gd name="adj" fmla="val 36500"/>
            </a:avLst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66" y="2014528"/>
            <a:ext cx="1028707" cy="9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33601" y="1371600"/>
            <a:ext cx="7010400" cy="4754563"/>
          </a:xfrm>
        </p:spPr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, but </a:t>
            </a:r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Security</a:t>
            </a:r>
          </a:p>
          <a:p>
            <a:pPr lvl="1"/>
            <a:r>
              <a:rPr lang="fr-FR" dirty="0" err="1" smtClean="0"/>
              <a:t>Stability</a:t>
            </a:r>
            <a:endParaRPr lang="fr-FR" dirty="0" smtClean="0"/>
          </a:p>
          <a:p>
            <a:pPr lvl="1"/>
            <a:r>
              <a:rPr lang="fr-FR" dirty="0" err="1" smtClean="0"/>
              <a:t>Scalability</a:t>
            </a:r>
            <a:endParaRPr lang="fr-FR" dirty="0" smtClean="0"/>
          </a:p>
        </p:txBody>
      </p:sp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IP Multicast in Data </a:t>
            </a:r>
            <a:r>
              <a:rPr lang="fr-CA" dirty="0" err="1" smtClean="0">
                <a:solidFill>
                  <a:srgbClr val="42607C"/>
                </a:solidFill>
              </a:rPr>
              <a:t>Centers</a:t>
            </a:r>
            <a:endParaRPr lang="fr-FR" dirty="0" smtClean="0">
              <a:solidFill>
                <a:srgbClr val="42607C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lum bright="22000" contrast="-4000"/>
          </a:blip>
          <a:srcRect/>
          <a:stretch>
            <a:fillRect/>
          </a:stretch>
        </p:blipFill>
        <p:spPr bwMode="auto">
          <a:xfrm>
            <a:off x="6400800" y="1676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6164</TotalTime>
  <Words>1522</Words>
  <Application>Microsoft Office PowerPoint</Application>
  <PresentationFormat>On-screen Show (4:3)</PresentationFormat>
  <Paragraphs>418</Paragraphs>
  <Slides>57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117</vt:lpstr>
      <vt:lpstr>Equation</vt:lpstr>
      <vt:lpstr>Affinity in Distributed Systems</vt:lpstr>
      <vt:lpstr>Group communication</vt:lpstr>
      <vt:lpstr>Multicast by Unicast</vt:lpstr>
      <vt:lpstr>IP Multicast</vt:lpstr>
      <vt:lpstr>Gossip</vt:lpstr>
      <vt:lpstr>Group communication</vt:lpstr>
      <vt:lpstr>Talk Outline</vt:lpstr>
      <vt:lpstr>IP Multicast in Data Centers</vt:lpstr>
      <vt:lpstr>IP Multicast in Data Centers</vt:lpstr>
      <vt:lpstr>IP Multicast in Data Centers</vt:lpstr>
      <vt:lpstr>IP Multicast in Data Centers</vt:lpstr>
      <vt:lpstr>Wishlist</vt:lpstr>
      <vt:lpstr>Acceptable Use Policy</vt:lpstr>
      <vt:lpstr>Dr. Multicast (MCMD)</vt:lpstr>
      <vt:lpstr>Network Overhead</vt:lpstr>
      <vt:lpstr>Application Overhead</vt:lpstr>
      <vt:lpstr>Optimization questions</vt:lpstr>
      <vt:lpstr>Optimization Questions</vt:lpstr>
      <vt:lpstr>Optimization Questions</vt:lpstr>
      <vt:lpstr>MCMD Heuristic</vt:lpstr>
      <vt:lpstr>MCMD Heuristic</vt:lpstr>
      <vt:lpstr>MCMD Heuristic</vt:lpstr>
      <vt:lpstr>MCMD Heuristic</vt:lpstr>
      <vt:lpstr>MCMD Heuristic</vt:lpstr>
      <vt:lpstr>Dr. Multicast</vt:lpstr>
      <vt:lpstr>Talk Outline</vt:lpstr>
      <vt:lpstr>Gossip</vt:lpstr>
      <vt:lpstr>GO Platform</vt:lpstr>
      <vt:lpstr>Random gossip</vt:lpstr>
      <vt:lpstr>Observations</vt:lpstr>
      <vt:lpstr>Random gossip w. stacking</vt:lpstr>
      <vt:lpstr>GO Heuristic</vt:lpstr>
      <vt:lpstr>GO Heuristic</vt:lpstr>
      <vt:lpstr>Evaluation</vt:lpstr>
      <vt:lpstr>Evaluation</vt:lpstr>
      <vt:lpstr>Evaluation</vt:lpstr>
      <vt:lpstr>Talk Outline</vt:lpstr>
      <vt:lpstr>Affinity</vt:lpstr>
      <vt:lpstr>Data sets/models</vt:lpstr>
      <vt:lpstr>Social data sets</vt:lpstr>
      <vt:lpstr>Systems Data Set</vt:lpstr>
      <vt:lpstr>Systems Data Set</vt:lpstr>
      <vt:lpstr>Data sets/models</vt:lpstr>
      <vt:lpstr>Group similarity</vt:lpstr>
      <vt:lpstr>Group similarity</vt:lpstr>
      <vt:lpstr>Group similarity</vt:lpstr>
      <vt:lpstr>Baseline overlap</vt:lpstr>
      <vt:lpstr>Baseline overlap</vt:lpstr>
      <vt:lpstr>Conclusions</vt:lpstr>
      <vt:lpstr>Conclusions</vt:lpstr>
      <vt:lpstr>Publications</vt:lpstr>
      <vt:lpstr>Slide 52</vt:lpstr>
      <vt:lpstr>Baseline overlap</vt:lpstr>
      <vt:lpstr>Baseline overlap</vt:lpstr>
      <vt:lpstr>Affinity results</vt:lpstr>
      <vt:lpstr>Conclusions</vt:lpstr>
      <vt:lpstr>Publications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ymir</dc:creator>
  <cp:lastModifiedBy>ymir</cp:lastModifiedBy>
  <cp:revision>239</cp:revision>
  <dcterms:created xsi:type="dcterms:W3CDTF">2009-08-09T18:23:41Z</dcterms:created>
  <dcterms:modified xsi:type="dcterms:W3CDTF">2009-08-21T18:51:35Z</dcterms:modified>
</cp:coreProperties>
</file>